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23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322" r:id="rId16"/>
    <p:sldId id="32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CFD230-2EAE-7E7B-BE7D-00EBEC2F924B}" v="286" dt="2025-11-20T15:11:57.095"/>
    <p1510:client id="{90453EEF-E3D3-F02A-EC13-FFD849D58748}" v="372" dt="2025-11-20T12:59:32.649"/>
    <p1510:client id="{B9E33986-3283-4377-95C2-7EA54B2D8755}" v="31" dt="2025-11-20T13:34:49.292"/>
    <p1510:client id="{BDDB9280-4E12-7A0E-A07C-79F4F3BF6BB4}" v="40" dt="2025-11-20T10:40:44.0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4F50A6-2BA2-401A-BED5-BC56B50A6E8D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9E9C0B8-F41A-4FA9-A072-615FC39974B8}">
      <dgm:prSet custT="1"/>
      <dgm:spPr/>
      <dgm:t>
        <a:bodyPr/>
        <a:lstStyle/>
        <a:p>
          <a:r>
            <a:rPr lang="en-US" sz="2400" dirty="0"/>
            <a:t>Great results</a:t>
          </a:r>
        </a:p>
      </dgm:t>
    </dgm:pt>
    <dgm:pt modelId="{3BDD4BCE-8A3A-4735-8DCE-832D2C337A6C}" type="parTrans" cxnId="{BE5D95CB-2011-4503-95BB-AFFDB39CA2EF}">
      <dgm:prSet/>
      <dgm:spPr/>
      <dgm:t>
        <a:bodyPr/>
        <a:lstStyle/>
        <a:p>
          <a:endParaRPr lang="en-US"/>
        </a:p>
      </dgm:t>
    </dgm:pt>
    <dgm:pt modelId="{850FA4C7-6634-46A8-9831-EC922BA1AD20}" type="sibTrans" cxnId="{BE5D95CB-2011-4503-95BB-AFFDB39CA2EF}">
      <dgm:prSet/>
      <dgm:spPr/>
      <dgm:t>
        <a:bodyPr/>
        <a:lstStyle/>
        <a:p>
          <a:endParaRPr lang="en-US"/>
        </a:p>
      </dgm:t>
    </dgm:pt>
    <dgm:pt modelId="{6BAE7E2C-7E02-401D-94F2-911CF3A2CC11}">
      <dgm:prSet custT="1"/>
      <dgm:spPr/>
      <dgm:t>
        <a:bodyPr/>
        <a:lstStyle/>
        <a:p>
          <a:r>
            <a:rPr lang="en-US" sz="1800" dirty="0"/>
            <a:t> </a:t>
          </a:r>
          <a:r>
            <a:rPr lang="en-US" sz="3200" dirty="0"/>
            <a:t>Size</a:t>
          </a:r>
        </a:p>
      </dgm:t>
    </dgm:pt>
    <dgm:pt modelId="{A1846E63-7514-4384-A74B-15412E9B7AB7}" type="parTrans" cxnId="{FD3A0B9E-7402-4477-B969-EAFE4E3A3944}">
      <dgm:prSet/>
      <dgm:spPr/>
      <dgm:t>
        <a:bodyPr/>
        <a:lstStyle/>
        <a:p>
          <a:endParaRPr lang="en-US"/>
        </a:p>
      </dgm:t>
    </dgm:pt>
    <dgm:pt modelId="{2BFF66F9-13E2-4326-9906-F17EA80C8100}" type="sibTrans" cxnId="{FD3A0B9E-7402-4477-B969-EAFE4E3A3944}">
      <dgm:prSet/>
      <dgm:spPr/>
      <dgm:t>
        <a:bodyPr/>
        <a:lstStyle/>
        <a:p>
          <a:endParaRPr lang="en-US"/>
        </a:p>
      </dgm:t>
    </dgm:pt>
    <dgm:pt modelId="{54F24E0C-6319-4CD7-AA61-715956EAF5B3}">
      <dgm:prSet custT="1"/>
      <dgm:spPr/>
      <dgm:t>
        <a:bodyPr/>
        <a:lstStyle/>
        <a:p>
          <a:r>
            <a:rPr lang="en-US" sz="2400" dirty="0"/>
            <a:t>Effective Studying</a:t>
          </a:r>
        </a:p>
      </dgm:t>
    </dgm:pt>
    <dgm:pt modelId="{B0426E1C-D9CD-466A-9CDD-A7F4FD8EC075}" type="parTrans" cxnId="{88856A48-94EC-436B-A76B-88D795CC4D84}">
      <dgm:prSet/>
      <dgm:spPr/>
      <dgm:t>
        <a:bodyPr/>
        <a:lstStyle/>
        <a:p>
          <a:endParaRPr lang="en-US"/>
        </a:p>
      </dgm:t>
    </dgm:pt>
    <dgm:pt modelId="{2F2CD81F-E4C3-4FCE-AB40-EB370CC087B8}" type="sibTrans" cxnId="{88856A48-94EC-436B-A76B-88D795CC4D84}">
      <dgm:prSet/>
      <dgm:spPr/>
      <dgm:t>
        <a:bodyPr/>
        <a:lstStyle/>
        <a:p>
          <a:endParaRPr lang="en-US"/>
        </a:p>
      </dgm:t>
    </dgm:pt>
    <dgm:pt modelId="{6C47A53E-8BE7-4BDF-873D-A48C1A81B96F}">
      <dgm:prSet custT="1"/>
      <dgm:spPr/>
      <dgm:t>
        <a:bodyPr/>
        <a:lstStyle/>
        <a:p>
          <a:r>
            <a:rPr lang="en-US" sz="1300" dirty="0"/>
            <a:t> </a:t>
          </a:r>
          <a:r>
            <a:rPr lang="en-US" sz="2000" dirty="0"/>
            <a:t>Academic monitoring</a:t>
          </a:r>
          <a:endParaRPr lang="en-US" sz="1300" dirty="0"/>
        </a:p>
      </dgm:t>
    </dgm:pt>
    <dgm:pt modelId="{DD768F2A-141D-4819-A55C-DB562FBCA317}" type="parTrans" cxnId="{1B0E223D-1761-410A-8C47-BDCD58944390}">
      <dgm:prSet/>
      <dgm:spPr/>
      <dgm:t>
        <a:bodyPr/>
        <a:lstStyle/>
        <a:p>
          <a:endParaRPr lang="en-US"/>
        </a:p>
      </dgm:t>
    </dgm:pt>
    <dgm:pt modelId="{29CB3E08-F638-43AD-939A-90BCBA4B4EAE}" type="sibTrans" cxnId="{1B0E223D-1761-410A-8C47-BDCD58944390}">
      <dgm:prSet/>
      <dgm:spPr/>
      <dgm:t>
        <a:bodyPr/>
        <a:lstStyle/>
        <a:p>
          <a:endParaRPr lang="en-US"/>
        </a:p>
      </dgm:t>
    </dgm:pt>
    <dgm:pt modelId="{E82D9100-EF56-4AAD-8957-4700E6E05B82}">
      <dgm:prSet custT="1"/>
      <dgm:spPr/>
      <dgm:t>
        <a:bodyPr/>
        <a:lstStyle/>
        <a:p>
          <a:r>
            <a:rPr lang="en-US" sz="1300" dirty="0"/>
            <a:t>  </a:t>
          </a:r>
          <a:r>
            <a:rPr lang="en-US" sz="2000" dirty="0"/>
            <a:t>Class Sizes</a:t>
          </a:r>
          <a:endParaRPr lang="en-US" sz="1300" dirty="0"/>
        </a:p>
      </dgm:t>
    </dgm:pt>
    <dgm:pt modelId="{7BB0FBA0-C075-433B-AF2B-715C751CDF3B}" type="parTrans" cxnId="{9C77C9B3-6AF3-4B4A-9A64-2E386CE0BBA0}">
      <dgm:prSet/>
      <dgm:spPr/>
      <dgm:t>
        <a:bodyPr/>
        <a:lstStyle/>
        <a:p>
          <a:endParaRPr lang="en-US"/>
        </a:p>
      </dgm:t>
    </dgm:pt>
    <dgm:pt modelId="{39D8F2AE-44F2-4B12-9CE1-9B8ADE369381}" type="sibTrans" cxnId="{9C77C9B3-6AF3-4B4A-9A64-2E386CE0BBA0}">
      <dgm:prSet/>
      <dgm:spPr/>
      <dgm:t>
        <a:bodyPr/>
        <a:lstStyle/>
        <a:p>
          <a:endParaRPr lang="en-US"/>
        </a:p>
      </dgm:t>
    </dgm:pt>
    <dgm:pt modelId="{F950D4A2-B730-4393-98DE-9FBD1EFDCA42}">
      <dgm:prSet custT="1"/>
      <dgm:spPr/>
      <dgm:t>
        <a:bodyPr/>
        <a:lstStyle/>
        <a:p>
          <a:r>
            <a:rPr lang="en-US" sz="2400" dirty="0"/>
            <a:t>Social </a:t>
          </a:r>
        </a:p>
      </dgm:t>
    </dgm:pt>
    <dgm:pt modelId="{489C02CD-AFFF-4499-A747-2AF19FCF90C9}" type="parTrans" cxnId="{69083D56-7092-4383-8F95-1C9379F1FB30}">
      <dgm:prSet/>
      <dgm:spPr/>
      <dgm:t>
        <a:bodyPr/>
        <a:lstStyle/>
        <a:p>
          <a:endParaRPr lang="en-US"/>
        </a:p>
      </dgm:t>
    </dgm:pt>
    <dgm:pt modelId="{741288E9-113F-4910-9862-61CC3AA2940B}" type="sibTrans" cxnId="{69083D56-7092-4383-8F95-1C9379F1FB30}">
      <dgm:prSet/>
      <dgm:spPr/>
      <dgm:t>
        <a:bodyPr/>
        <a:lstStyle/>
        <a:p>
          <a:endParaRPr lang="en-US"/>
        </a:p>
      </dgm:t>
    </dgm:pt>
    <dgm:pt modelId="{14FFE88F-0812-4052-A400-A3EEF37D1EBD}">
      <dgm:prSet custT="1"/>
      <dgm:spPr/>
      <dgm:t>
        <a:bodyPr/>
        <a:lstStyle/>
        <a:p>
          <a:r>
            <a:rPr lang="en-US" sz="2400" dirty="0"/>
            <a:t> Trips</a:t>
          </a:r>
        </a:p>
      </dgm:t>
    </dgm:pt>
    <dgm:pt modelId="{49328CEC-7BC1-4237-B45A-308D9407CC13}" type="parTrans" cxnId="{CD65D505-D812-4C25-946B-E1FDAD034072}">
      <dgm:prSet/>
      <dgm:spPr/>
      <dgm:t>
        <a:bodyPr/>
        <a:lstStyle/>
        <a:p>
          <a:endParaRPr lang="en-US"/>
        </a:p>
      </dgm:t>
    </dgm:pt>
    <dgm:pt modelId="{7FB5C552-F2CA-4BAE-A286-CE99F27B2282}" type="sibTrans" cxnId="{CD65D505-D812-4C25-946B-E1FDAD034072}">
      <dgm:prSet/>
      <dgm:spPr/>
      <dgm:t>
        <a:bodyPr/>
        <a:lstStyle/>
        <a:p>
          <a:endParaRPr lang="en-US"/>
        </a:p>
      </dgm:t>
    </dgm:pt>
    <dgm:pt modelId="{0D1F2969-22C6-4030-811C-E48FD70AAADC}">
      <dgm:prSet custT="1"/>
      <dgm:spPr/>
      <dgm:t>
        <a:bodyPr/>
        <a:lstStyle/>
        <a:p>
          <a:r>
            <a:rPr lang="en-US" sz="2400" dirty="0"/>
            <a:t> Expert Teachers</a:t>
          </a:r>
        </a:p>
      </dgm:t>
    </dgm:pt>
    <dgm:pt modelId="{64B95556-B90D-4A6E-831A-8EC97383B8CB}" type="parTrans" cxnId="{63F984F9-B430-4F36-9435-11B40F48AA2A}">
      <dgm:prSet/>
      <dgm:spPr/>
      <dgm:t>
        <a:bodyPr/>
        <a:lstStyle/>
        <a:p>
          <a:endParaRPr lang="en-US"/>
        </a:p>
      </dgm:t>
    </dgm:pt>
    <dgm:pt modelId="{1C3814FE-642F-421B-A4DA-7E2555482357}" type="sibTrans" cxnId="{63F984F9-B430-4F36-9435-11B40F48AA2A}">
      <dgm:prSet/>
      <dgm:spPr/>
      <dgm:t>
        <a:bodyPr/>
        <a:lstStyle/>
        <a:p>
          <a:endParaRPr lang="en-US"/>
        </a:p>
      </dgm:t>
    </dgm:pt>
    <dgm:pt modelId="{CF474EF3-A158-4DAA-AECA-8223E156CB96}">
      <dgm:prSet custT="1"/>
      <dgm:spPr/>
      <dgm:t>
        <a:bodyPr/>
        <a:lstStyle/>
        <a:p>
          <a:r>
            <a:rPr lang="en-US" sz="3700" dirty="0"/>
            <a:t> </a:t>
          </a:r>
          <a:r>
            <a:rPr lang="en-US" sz="2400" dirty="0"/>
            <a:t>Sixth Form Centre</a:t>
          </a:r>
          <a:endParaRPr lang="en-US" sz="3700" dirty="0"/>
        </a:p>
      </dgm:t>
    </dgm:pt>
    <dgm:pt modelId="{0A8EA90C-21BD-4E71-8638-B89644DFA7E8}" type="parTrans" cxnId="{9B4D614C-5490-42B2-9ED0-FFEBEBB95C83}">
      <dgm:prSet/>
      <dgm:spPr/>
      <dgm:t>
        <a:bodyPr/>
        <a:lstStyle/>
        <a:p>
          <a:endParaRPr lang="en-US"/>
        </a:p>
      </dgm:t>
    </dgm:pt>
    <dgm:pt modelId="{1F5D84A7-464C-495C-8986-B2FFD5A2E802}" type="sibTrans" cxnId="{9B4D614C-5490-42B2-9ED0-FFEBEBB95C83}">
      <dgm:prSet/>
      <dgm:spPr/>
      <dgm:t>
        <a:bodyPr/>
        <a:lstStyle/>
        <a:p>
          <a:endParaRPr lang="en-US"/>
        </a:p>
      </dgm:t>
    </dgm:pt>
    <dgm:pt modelId="{1EE93BD8-56C9-4548-ABE8-262E21C4EC6E}">
      <dgm:prSet custT="1"/>
      <dgm:spPr/>
      <dgm:t>
        <a:bodyPr/>
        <a:lstStyle/>
        <a:p>
          <a:r>
            <a:rPr lang="en-US" sz="1800" dirty="0"/>
            <a:t>  Pastoral Support and Guidance</a:t>
          </a:r>
        </a:p>
      </dgm:t>
    </dgm:pt>
    <dgm:pt modelId="{3CDC8F5C-33C9-4191-8097-1FEA901E01B8}" type="parTrans" cxnId="{5FD3A65B-0974-443C-BC8D-B84C375511DA}">
      <dgm:prSet/>
      <dgm:spPr/>
      <dgm:t>
        <a:bodyPr/>
        <a:lstStyle/>
        <a:p>
          <a:endParaRPr lang="en-US"/>
        </a:p>
      </dgm:t>
    </dgm:pt>
    <dgm:pt modelId="{AEAEAD7E-F8C3-4FB5-BA62-648FDAEB1041}" type="sibTrans" cxnId="{5FD3A65B-0974-443C-BC8D-B84C375511DA}">
      <dgm:prSet/>
      <dgm:spPr/>
      <dgm:t>
        <a:bodyPr/>
        <a:lstStyle/>
        <a:p>
          <a:endParaRPr lang="en-US"/>
        </a:p>
      </dgm:t>
    </dgm:pt>
    <dgm:pt modelId="{887E50B6-40BD-4A3D-8F73-8CB5AC777649}">
      <dgm:prSet custT="1"/>
      <dgm:spPr/>
      <dgm:t>
        <a:bodyPr/>
        <a:lstStyle/>
        <a:p>
          <a:r>
            <a:rPr lang="en-US" sz="4200" dirty="0"/>
            <a:t>   </a:t>
          </a:r>
          <a:r>
            <a:rPr lang="en-US" sz="2400" dirty="0"/>
            <a:t>Courses</a:t>
          </a:r>
        </a:p>
      </dgm:t>
    </dgm:pt>
    <dgm:pt modelId="{DD3796B4-33BF-47CE-B772-9AFFD648512E}" type="parTrans" cxnId="{9AF3488B-0F78-45CA-8BBF-E497CF3EC339}">
      <dgm:prSet/>
      <dgm:spPr/>
      <dgm:t>
        <a:bodyPr/>
        <a:lstStyle/>
        <a:p>
          <a:endParaRPr lang="en-US"/>
        </a:p>
      </dgm:t>
    </dgm:pt>
    <dgm:pt modelId="{6AEDCDA3-B282-4615-8488-31194A157312}" type="sibTrans" cxnId="{9AF3488B-0F78-45CA-8BBF-E497CF3EC339}">
      <dgm:prSet/>
      <dgm:spPr/>
      <dgm:t>
        <a:bodyPr/>
        <a:lstStyle/>
        <a:p>
          <a:endParaRPr lang="en-US"/>
        </a:p>
      </dgm:t>
    </dgm:pt>
    <dgm:pt modelId="{8F50A46C-0AFD-47CD-9351-266F9951E804}" type="pres">
      <dgm:prSet presAssocID="{1F4F50A6-2BA2-401A-BED5-BC56B50A6E8D}" presName="diagram" presStyleCnt="0">
        <dgm:presLayoutVars>
          <dgm:dir/>
          <dgm:resizeHandles val="exact"/>
        </dgm:presLayoutVars>
      </dgm:prSet>
      <dgm:spPr/>
    </dgm:pt>
    <dgm:pt modelId="{0175F6ED-901D-4F9C-9D11-CFC9B4884D75}" type="pres">
      <dgm:prSet presAssocID="{09E9C0B8-F41A-4FA9-A072-615FC39974B8}" presName="node" presStyleLbl="node1" presStyleIdx="0" presStyleCnt="11">
        <dgm:presLayoutVars>
          <dgm:bulletEnabled val="1"/>
        </dgm:presLayoutVars>
      </dgm:prSet>
      <dgm:spPr/>
    </dgm:pt>
    <dgm:pt modelId="{6F3FF92E-3ECF-419B-AFDE-727F65B09321}" type="pres">
      <dgm:prSet presAssocID="{850FA4C7-6634-46A8-9831-EC922BA1AD20}" presName="sibTrans" presStyleCnt="0"/>
      <dgm:spPr/>
    </dgm:pt>
    <dgm:pt modelId="{1760E407-F3C3-4A8F-AF0D-4A448A124437}" type="pres">
      <dgm:prSet presAssocID="{6BAE7E2C-7E02-401D-94F2-911CF3A2CC11}" presName="node" presStyleLbl="node1" presStyleIdx="1" presStyleCnt="11">
        <dgm:presLayoutVars>
          <dgm:bulletEnabled val="1"/>
        </dgm:presLayoutVars>
      </dgm:prSet>
      <dgm:spPr/>
    </dgm:pt>
    <dgm:pt modelId="{21256AC7-1876-4783-BF77-BD7C46AAFEB9}" type="pres">
      <dgm:prSet presAssocID="{2BFF66F9-13E2-4326-9906-F17EA80C8100}" presName="sibTrans" presStyleCnt="0"/>
      <dgm:spPr/>
    </dgm:pt>
    <dgm:pt modelId="{A0FD6A16-9CDA-46EE-A857-846B9081FB25}" type="pres">
      <dgm:prSet presAssocID="{54F24E0C-6319-4CD7-AA61-715956EAF5B3}" presName="node" presStyleLbl="node1" presStyleIdx="2" presStyleCnt="11">
        <dgm:presLayoutVars>
          <dgm:bulletEnabled val="1"/>
        </dgm:presLayoutVars>
      </dgm:prSet>
      <dgm:spPr/>
    </dgm:pt>
    <dgm:pt modelId="{25A4FD09-6ACC-4C84-90BB-3F761DDA003A}" type="pres">
      <dgm:prSet presAssocID="{2F2CD81F-E4C3-4FCE-AB40-EB370CC087B8}" presName="sibTrans" presStyleCnt="0"/>
      <dgm:spPr/>
    </dgm:pt>
    <dgm:pt modelId="{DD90145C-72A4-4EF7-8A5B-896B153239B4}" type="pres">
      <dgm:prSet presAssocID="{6C47A53E-8BE7-4BDF-873D-A48C1A81B96F}" presName="node" presStyleLbl="node1" presStyleIdx="3" presStyleCnt="11">
        <dgm:presLayoutVars>
          <dgm:bulletEnabled val="1"/>
        </dgm:presLayoutVars>
      </dgm:prSet>
      <dgm:spPr/>
    </dgm:pt>
    <dgm:pt modelId="{A98354E5-17F5-4AF5-BCF3-DC5EE326A4A8}" type="pres">
      <dgm:prSet presAssocID="{29CB3E08-F638-43AD-939A-90BCBA4B4EAE}" presName="sibTrans" presStyleCnt="0"/>
      <dgm:spPr/>
    </dgm:pt>
    <dgm:pt modelId="{3FC79C1A-4718-4C21-A5D2-6629C8967CA9}" type="pres">
      <dgm:prSet presAssocID="{E82D9100-EF56-4AAD-8957-4700E6E05B82}" presName="node" presStyleLbl="node1" presStyleIdx="4" presStyleCnt="11">
        <dgm:presLayoutVars>
          <dgm:bulletEnabled val="1"/>
        </dgm:presLayoutVars>
      </dgm:prSet>
      <dgm:spPr/>
    </dgm:pt>
    <dgm:pt modelId="{96714769-2B27-4354-B74B-4F78EF25C905}" type="pres">
      <dgm:prSet presAssocID="{39D8F2AE-44F2-4B12-9CE1-9B8ADE369381}" presName="sibTrans" presStyleCnt="0"/>
      <dgm:spPr/>
    </dgm:pt>
    <dgm:pt modelId="{9B267047-2A4A-4EDB-9AB7-EC5631D6071F}" type="pres">
      <dgm:prSet presAssocID="{F950D4A2-B730-4393-98DE-9FBD1EFDCA42}" presName="node" presStyleLbl="node1" presStyleIdx="5" presStyleCnt="11">
        <dgm:presLayoutVars>
          <dgm:bulletEnabled val="1"/>
        </dgm:presLayoutVars>
      </dgm:prSet>
      <dgm:spPr/>
    </dgm:pt>
    <dgm:pt modelId="{5AC86EB9-3269-40BA-934C-878709486B5D}" type="pres">
      <dgm:prSet presAssocID="{741288E9-113F-4910-9862-61CC3AA2940B}" presName="sibTrans" presStyleCnt="0"/>
      <dgm:spPr/>
    </dgm:pt>
    <dgm:pt modelId="{E8886AF7-6D7C-49D6-95C0-F4448C9A9D6F}" type="pres">
      <dgm:prSet presAssocID="{14FFE88F-0812-4052-A400-A3EEF37D1EBD}" presName="node" presStyleLbl="node1" presStyleIdx="6" presStyleCnt="11">
        <dgm:presLayoutVars>
          <dgm:bulletEnabled val="1"/>
        </dgm:presLayoutVars>
      </dgm:prSet>
      <dgm:spPr/>
    </dgm:pt>
    <dgm:pt modelId="{7149C229-7C34-4A7F-929F-C992B0F76122}" type="pres">
      <dgm:prSet presAssocID="{7FB5C552-F2CA-4BAE-A286-CE99F27B2282}" presName="sibTrans" presStyleCnt="0"/>
      <dgm:spPr/>
    </dgm:pt>
    <dgm:pt modelId="{852FD578-D2FB-42F0-82E4-B1A37280AE02}" type="pres">
      <dgm:prSet presAssocID="{0D1F2969-22C6-4030-811C-E48FD70AAADC}" presName="node" presStyleLbl="node1" presStyleIdx="7" presStyleCnt="11">
        <dgm:presLayoutVars>
          <dgm:bulletEnabled val="1"/>
        </dgm:presLayoutVars>
      </dgm:prSet>
      <dgm:spPr/>
    </dgm:pt>
    <dgm:pt modelId="{1C8370A2-5086-4070-A9CB-B6364E2C1780}" type="pres">
      <dgm:prSet presAssocID="{1C3814FE-642F-421B-A4DA-7E2555482357}" presName="sibTrans" presStyleCnt="0"/>
      <dgm:spPr/>
    </dgm:pt>
    <dgm:pt modelId="{6D702ED6-C2D0-4A02-A289-2F294939BB60}" type="pres">
      <dgm:prSet presAssocID="{CF474EF3-A158-4DAA-AECA-8223E156CB96}" presName="node" presStyleLbl="node1" presStyleIdx="8" presStyleCnt="11" custLinFactNeighborX="-3997" custLinFactNeighborY="4757">
        <dgm:presLayoutVars>
          <dgm:bulletEnabled val="1"/>
        </dgm:presLayoutVars>
      </dgm:prSet>
      <dgm:spPr/>
    </dgm:pt>
    <dgm:pt modelId="{6A86AE32-89BC-4328-8B0E-075555B46820}" type="pres">
      <dgm:prSet presAssocID="{1F5D84A7-464C-495C-8986-B2FFD5A2E802}" presName="sibTrans" presStyleCnt="0"/>
      <dgm:spPr/>
    </dgm:pt>
    <dgm:pt modelId="{FB067607-4585-4B99-9E82-32F05315F542}" type="pres">
      <dgm:prSet presAssocID="{1EE93BD8-56C9-4548-ABE8-262E21C4EC6E}" presName="node" presStyleLbl="node1" presStyleIdx="9" presStyleCnt="11">
        <dgm:presLayoutVars>
          <dgm:bulletEnabled val="1"/>
        </dgm:presLayoutVars>
      </dgm:prSet>
      <dgm:spPr/>
    </dgm:pt>
    <dgm:pt modelId="{4CFB72A3-686B-421C-8E93-D4A67D888107}" type="pres">
      <dgm:prSet presAssocID="{AEAEAD7E-F8C3-4FB5-BA62-648FDAEB1041}" presName="sibTrans" presStyleCnt="0"/>
      <dgm:spPr/>
    </dgm:pt>
    <dgm:pt modelId="{D6AFF2C4-D5A7-4760-9E32-E0DAFDFB454F}" type="pres">
      <dgm:prSet presAssocID="{887E50B6-40BD-4A3D-8F73-8CB5AC777649}" presName="node" presStyleLbl="node1" presStyleIdx="10" presStyleCnt="11" custScaleX="128475" custScaleY="97582" custLinFactNeighborX="-589" custLinFactNeighborY="-1472">
        <dgm:presLayoutVars>
          <dgm:bulletEnabled val="1"/>
        </dgm:presLayoutVars>
      </dgm:prSet>
      <dgm:spPr/>
    </dgm:pt>
  </dgm:ptLst>
  <dgm:cxnLst>
    <dgm:cxn modelId="{CD65D505-D812-4C25-946B-E1FDAD034072}" srcId="{1F4F50A6-2BA2-401A-BED5-BC56B50A6E8D}" destId="{14FFE88F-0812-4052-A400-A3EEF37D1EBD}" srcOrd="6" destOrd="0" parTransId="{49328CEC-7BC1-4237-B45A-308D9407CC13}" sibTransId="{7FB5C552-F2CA-4BAE-A286-CE99F27B2282}"/>
    <dgm:cxn modelId="{DA172F11-8005-4A0E-8891-5ACA701FA257}" type="presOf" srcId="{6C47A53E-8BE7-4BDF-873D-A48C1A81B96F}" destId="{DD90145C-72A4-4EF7-8A5B-896B153239B4}" srcOrd="0" destOrd="0" presId="urn:microsoft.com/office/officeart/2005/8/layout/default"/>
    <dgm:cxn modelId="{C1319211-2BA8-4911-BE97-59920DD2DDA2}" type="presOf" srcId="{CF474EF3-A158-4DAA-AECA-8223E156CB96}" destId="{6D702ED6-C2D0-4A02-A289-2F294939BB60}" srcOrd="0" destOrd="0" presId="urn:microsoft.com/office/officeart/2005/8/layout/default"/>
    <dgm:cxn modelId="{E7E1D42A-081E-4464-8F67-8EA307F94387}" type="presOf" srcId="{09E9C0B8-F41A-4FA9-A072-615FC39974B8}" destId="{0175F6ED-901D-4F9C-9D11-CFC9B4884D75}" srcOrd="0" destOrd="0" presId="urn:microsoft.com/office/officeart/2005/8/layout/default"/>
    <dgm:cxn modelId="{FECCC734-8258-4BFC-9EB4-B950A95BE520}" type="presOf" srcId="{54F24E0C-6319-4CD7-AA61-715956EAF5B3}" destId="{A0FD6A16-9CDA-46EE-A857-846B9081FB25}" srcOrd="0" destOrd="0" presId="urn:microsoft.com/office/officeart/2005/8/layout/default"/>
    <dgm:cxn modelId="{1B0E223D-1761-410A-8C47-BDCD58944390}" srcId="{1F4F50A6-2BA2-401A-BED5-BC56B50A6E8D}" destId="{6C47A53E-8BE7-4BDF-873D-A48C1A81B96F}" srcOrd="3" destOrd="0" parTransId="{DD768F2A-141D-4819-A55C-DB562FBCA317}" sibTransId="{29CB3E08-F638-43AD-939A-90BCBA4B4EAE}"/>
    <dgm:cxn modelId="{5FD3A65B-0974-443C-BC8D-B84C375511DA}" srcId="{1F4F50A6-2BA2-401A-BED5-BC56B50A6E8D}" destId="{1EE93BD8-56C9-4548-ABE8-262E21C4EC6E}" srcOrd="9" destOrd="0" parTransId="{3CDC8F5C-33C9-4191-8097-1FEA901E01B8}" sibTransId="{AEAEAD7E-F8C3-4FB5-BA62-648FDAEB1041}"/>
    <dgm:cxn modelId="{E50A2860-705E-442C-9C16-D303AB959593}" type="presOf" srcId="{14FFE88F-0812-4052-A400-A3EEF37D1EBD}" destId="{E8886AF7-6D7C-49D6-95C0-F4448C9A9D6F}" srcOrd="0" destOrd="0" presId="urn:microsoft.com/office/officeart/2005/8/layout/default"/>
    <dgm:cxn modelId="{044A3B67-154E-44FF-9644-85C4FF9B672F}" type="presOf" srcId="{1EE93BD8-56C9-4548-ABE8-262E21C4EC6E}" destId="{FB067607-4585-4B99-9E82-32F05315F542}" srcOrd="0" destOrd="0" presId="urn:microsoft.com/office/officeart/2005/8/layout/default"/>
    <dgm:cxn modelId="{2B2AC847-BC15-4693-91E2-140E307ADCF5}" type="presOf" srcId="{887E50B6-40BD-4A3D-8F73-8CB5AC777649}" destId="{D6AFF2C4-D5A7-4760-9E32-E0DAFDFB454F}" srcOrd="0" destOrd="0" presId="urn:microsoft.com/office/officeart/2005/8/layout/default"/>
    <dgm:cxn modelId="{88856A48-94EC-436B-A76B-88D795CC4D84}" srcId="{1F4F50A6-2BA2-401A-BED5-BC56B50A6E8D}" destId="{54F24E0C-6319-4CD7-AA61-715956EAF5B3}" srcOrd="2" destOrd="0" parTransId="{B0426E1C-D9CD-466A-9CDD-A7F4FD8EC075}" sibTransId="{2F2CD81F-E4C3-4FCE-AB40-EB370CC087B8}"/>
    <dgm:cxn modelId="{9B4D614C-5490-42B2-9ED0-FFEBEBB95C83}" srcId="{1F4F50A6-2BA2-401A-BED5-BC56B50A6E8D}" destId="{CF474EF3-A158-4DAA-AECA-8223E156CB96}" srcOrd="8" destOrd="0" parTransId="{0A8EA90C-21BD-4E71-8638-B89644DFA7E8}" sibTransId="{1F5D84A7-464C-495C-8986-B2FFD5A2E802}"/>
    <dgm:cxn modelId="{E78EB76C-EBB5-4193-8C02-06C4B857C505}" type="presOf" srcId="{E82D9100-EF56-4AAD-8957-4700E6E05B82}" destId="{3FC79C1A-4718-4C21-A5D2-6629C8967CA9}" srcOrd="0" destOrd="0" presId="urn:microsoft.com/office/officeart/2005/8/layout/default"/>
    <dgm:cxn modelId="{A029C372-AD56-4CD9-865D-557B43866B40}" type="presOf" srcId="{0D1F2969-22C6-4030-811C-E48FD70AAADC}" destId="{852FD578-D2FB-42F0-82E4-B1A37280AE02}" srcOrd="0" destOrd="0" presId="urn:microsoft.com/office/officeart/2005/8/layout/default"/>
    <dgm:cxn modelId="{69083D56-7092-4383-8F95-1C9379F1FB30}" srcId="{1F4F50A6-2BA2-401A-BED5-BC56B50A6E8D}" destId="{F950D4A2-B730-4393-98DE-9FBD1EFDCA42}" srcOrd="5" destOrd="0" parTransId="{489C02CD-AFFF-4499-A747-2AF19FCF90C9}" sibTransId="{741288E9-113F-4910-9862-61CC3AA2940B}"/>
    <dgm:cxn modelId="{9AF3488B-0F78-45CA-8BBF-E497CF3EC339}" srcId="{1F4F50A6-2BA2-401A-BED5-BC56B50A6E8D}" destId="{887E50B6-40BD-4A3D-8F73-8CB5AC777649}" srcOrd="10" destOrd="0" parTransId="{DD3796B4-33BF-47CE-B772-9AFFD648512E}" sibTransId="{6AEDCDA3-B282-4615-8488-31194A157312}"/>
    <dgm:cxn modelId="{FD3A0B9E-7402-4477-B969-EAFE4E3A3944}" srcId="{1F4F50A6-2BA2-401A-BED5-BC56B50A6E8D}" destId="{6BAE7E2C-7E02-401D-94F2-911CF3A2CC11}" srcOrd="1" destOrd="0" parTransId="{A1846E63-7514-4384-A74B-15412E9B7AB7}" sibTransId="{2BFF66F9-13E2-4326-9906-F17EA80C8100}"/>
    <dgm:cxn modelId="{9C77C9B3-6AF3-4B4A-9A64-2E386CE0BBA0}" srcId="{1F4F50A6-2BA2-401A-BED5-BC56B50A6E8D}" destId="{E82D9100-EF56-4AAD-8957-4700E6E05B82}" srcOrd="4" destOrd="0" parTransId="{7BB0FBA0-C075-433B-AF2B-715C751CDF3B}" sibTransId="{39D8F2AE-44F2-4B12-9CE1-9B8ADE369381}"/>
    <dgm:cxn modelId="{6EC838BC-EB5F-40DF-8A99-532FDD4C87D3}" type="presOf" srcId="{F950D4A2-B730-4393-98DE-9FBD1EFDCA42}" destId="{9B267047-2A4A-4EDB-9AB7-EC5631D6071F}" srcOrd="0" destOrd="0" presId="urn:microsoft.com/office/officeart/2005/8/layout/default"/>
    <dgm:cxn modelId="{BE5D95CB-2011-4503-95BB-AFFDB39CA2EF}" srcId="{1F4F50A6-2BA2-401A-BED5-BC56B50A6E8D}" destId="{09E9C0B8-F41A-4FA9-A072-615FC39974B8}" srcOrd="0" destOrd="0" parTransId="{3BDD4BCE-8A3A-4735-8DCE-832D2C337A6C}" sibTransId="{850FA4C7-6634-46A8-9831-EC922BA1AD20}"/>
    <dgm:cxn modelId="{536F1BE4-EE75-4481-9F27-B7268A5174B7}" type="presOf" srcId="{1F4F50A6-2BA2-401A-BED5-BC56B50A6E8D}" destId="{8F50A46C-0AFD-47CD-9351-266F9951E804}" srcOrd="0" destOrd="0" presId="urn:microsoft.com/office/officeart/2005/8/layout/default"/>
    <dgm:cxn modelId="{63F984F9-B430-4F36-9435-11B40F48AA2A}" srcId="{1F4F50A6-2BA2-401A-BED5-BC56B50A6E8D}" destId="{0D1F2969-22C6-4030-811C-E48FD70AAADC}" srcOrd="7" destOrd="0" parTransId="{64B95556-B90D-4A6E-831A-8EC97383B8CB}" sibTransId="{1C3814FE-642F-421B-A4DA-7E2555482357}"/>
    <dgm:cxn modelId="{267F7CFB-6654-4462-9490-15EBF080D31B}" type="presOf" srcId="{6BAE7E2C-7E02-401D-94F2-911CF3A2CC11}" destId="{1760E407-F3C3-4A8F-AF0D-4A448A124437}" srcOrd="0" destOrd="0" presId="urn:microsoft.com/office/officeart/2005/8/layout/default"/>
    <dgm:cxn modelId="{BFD6F4DB-25B5-4D3C-B671-2D0D4DCE1225}" type="presParOf" srcId="{8F50A46C-0AFD-47CD-9351-266F9951E804}" destId="{0175F6ED-901D-4F9C-9D11-CFC9B4884D75}" srcOrd="0" destOrd="0" presId="urn:microsoft.com/office/officeart/2005/8/layout/default"/>
    <dgm:cxn modelId="{DB105F10-FD27-4C8E-BE8C-11B4D5DF5CBE}" type="presParOf" srcId="{8F50A46C-0AFD-47CD-9351-266F9951E804}" destId="{6F3FF92E-3ECF-419B-AFDE-727F65B09321}" srcOrd="1" destOrd="0" presId="urn:microsoft.com/office/officeart/2005/8/layout/default"/>
    <dgm:cxn modelId="{97D8EF00-CE77-40D6-A464-6B863849733D}" type="presParOf" srcId="{8F50A46C-0AFD-47CD-9351-266F9951E804}" destId="{1760E407-F3C3-4A8F-AF0D-4A448A124437}" srcOrd="2" destOrd="0" presId="urn:microsoft.com/office/officeart/2005/8/layout/default"/>
    <dgm:cxn modelId="{E1D5504C-D127-486A-B56A-C341DC179874}" type="presParOf" srcId="{8F50A46C-0AFD-47CD-9351-266F9951E804}" destId="{21256AC7-1876-4783-BF77-BD7C46AAFEB9}" srcOrd="3" destOrd="0" presId="urn:microsoft.com/office/officeart/2005/8/layout/default"/>
    <dgm:cxn modelId="{DF64094E-7280-488B-A8B7-60E32E4F90F4}" type="presParOf" srcId="{8F50A46C-0AFD-47CD-9351-266F9951E804}" destId="{A0FD6A16-9CDA-46EE-A857-846B9081FB25}" srcOrd="4" destOrd="0" presId="urn:microsoft.com/office/officeart/2005/8/layout/default"/>
    <dgm:cxn modelId="{C6BAB2DF-9BAA-4124-9F86-DEF35D75898A}" type="presParOf" srcId="{8F50A46C-0AFD-47CD-9351-266F9951E804}" destId="{25A4FD09-6ACC-4C84-90BB-3F761DDA003A}" srcOrd="5" destOrd="0" presId="urn:microsoft.com/office/officeart/2005/8/layout/default"/>
    <dgm:cxn modelId="{2C7AFC6D-C609-4773-BC4E-C529530D31AE}" type="presParOf" srcId="{8F50A46C-0AFD-47CD-9351-266F9951E804}" destId="{DD90145C-72A4-4EF7-8A5B-896B153239B4}" srcOrd="6" destOrd="0" presId="urn:microsoft.com/office/officeart/2005/8/layout/default"/>
    <dgm:cxn modelId="{14258238-EC04-49FA-9DA4-8CDC063D4028}" type="presParOf" srcId="{8F50A46C-0AFD-47CD-9351-266F9951E804}" destId="{A98354E5-17F5-4AF5-BCF3-DC5EE326A4A8}" srcOrd="7" destOrd="0" presId="urn:microsoft.com/office/officeart/2005/8/layout/default"/>
    <dgm:cxn modelId="{313F6ED9-DC42-40E0-9680-D03975EFC7A2}" type="presParOf" srcId="{8F50A46C-0AFD-47CD-9351-266F9951E804}" destId="{3FC79C1A-4718-4C21-A5D2-6629C8967CA9}" srcOrd="8" destOrd="0" presId="urn:microsoft.com/office/officeart/2005/8/layout/default"/>
    <dgm:cxn modelId="{E33661F1-CCE2-4795-8A9F-D06E16AF4B53}" type="presParOf" srcId="{8F50A46C-0AFD-47CD-9351-266F9951E804}" destId="{96714769-2B27-4354-B74B-4F78EF25C905}" srcOrd="9" destOrd="0" presId="urn:microsoft.com/office/officeart/2005/8/layout/default"/>
    <dgm:cxn modelId="{E63B8E99-1FF7-4135-8275-A8F9C1A93A35}" type="presParOf" srcId="{8F50A46C-0AFD-47CD-9351-266F9951E804}" destId="{9B267047-2A4A-4EDB-9AB7-EC5631D6071F}" srcOrd="10" destOrd="0" presId="urn:microsoft.com/office/officeart/2005/8/layout/default"/>
    <dgm:cxn modelId="{C4C9545A-546B-4661-A1A3-39DA2A13825E}" type="presParOf" srcId="{8F50A46C-0AFD-47CD-9351-266F9951E804}" destId="{5AC86EB9-3269-40BA-934C-878709486B5D}" srcOrd="11" destOrd="0" presId="urn:microsoft.com/office/officeart/2005/8/layout/default"/>
    <dgm:cxn modelId="{9C27BD9C-0D64-421D-BB75-11E7890567BF}" type="presParOf" srcId="{8F50A46C-0AFD-47CD-9351-266F9951E804}" destId="{E8886AF7-6D7C-49D6-95C0-F4448C9A9D6F}" srcOrd="12" destOrd="0" presId="urn:microsoft.com/office/officeart/2005/8/layout/default"/>
    <dgm:cxn modelId="{E3D62792-A39A-4D55-82A8-0756034615A2}" type="presParOf" srcId="{8F50A46C-0AFD-47CD-9351-266F9951E804}" destId="{7149C229-7C34-4A7F-929F-C992B0F76122}" srcOrd="13" destOrd="0" presId="urn:microsoft.com/office/officeart/2005/8/layout/default"/>
    <dgm:cxn modelId="{AF900B22-4E14-46EC-AD7D-AAF1CC478E9E}" type="presParOf" srcId="{8F50A46C-0AFD-47CD-9351-266F9951E804}" destId="{852FD578-D2FB-42F0-82E4-B1A37280AE02}" srcOrd="14" destOrd="0" presId="urn:microsoft.com/office/officeart/2005/8/layout/default"/>
    <dgm:cxn modelId="{53F8F22F-E9E5-4424-97BD-59F9EE45B08C}" type="presParOf" srcId="{8F50A46C-0AFD-47CD-9351-266F9951E804}" destId="{1C8370A2-5086-4070-A9CB-B6364E2C1780}" srcOrd="15" destOrd="0" presId="urn:microsoft.com/office/officeart/2005/8/layout/default"/>
    <dgm:cxn modelId="{7E4AA4DD-1525-4C94-A5C3-A4EBC0CDA326}" type="presParOf" srcId="{8F50A46C-0AFD-47CD-9351-266F9951E804}" destId="{6D702ED6-C2D0-4A02-A289-2F294939BB60}" srcOrd="16" destOrd="0" presId="urn:microsoft.com/office/officeart/2005/8/layout/default"/>
    <dgm:cxn modelId="{E5C355E9-E51D-48D2-A241-9250871B36CD}" type="presParOf" srcId="{8F50A46C-0AFD-47CD-9351-266F9951E804}" destId="{6A86AE32-89BC-4328-8B0E-075555B46820}" srcOrd="17" destOrd="0" presId="urn:microsoft.com/office/officeart/2005/8/layout/default"/>
    <dgm:cxn modelId="{D54FDF1F-68F5-4907-8643-A3E6E094893A}" type="presParOf" srcId="{8F50A46C-0AFD-47CD-9351-266F9951E804}" destId="{FB067607-4585-4B99-9E82-32F05315F542}" srcOrd="18" destOrd="0" presId="urn:microsoft.com/office/officeart/2005/8/layout/default"/>
    <dgm:cxn modelId="{53A922F1-3716-4B33-A249-1FD6E36D3ACC}" type="presParOf" srcId="{8F50A46C-0AFD-47CD-9351-266F9951E804}" destId="{4CFB72A3-686B-421C-8E93-D4A67D888107}" srcOrd="19" destOrd="0" presId="urn:microsoft.com/office/officeart/2005/8/layout/default"/>
    <dgm:cxn modelId="{48CDC3D6-D7BC-4534-920C-9BCB3B96C2E3}" type="presParOf" srcId="{8F50A46C-0AFD-47CD-9351-266F9951E804}" destId="{D6AFF2C4-D5A7-4760-9E32-E0DAFDFB454F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75F6ED-901D-4F9C-9D11-CFC9B4884D75}">
      <dsp:nvSpPr>
        <dsp:cNvPr id="0" name=""/>
        <dsp:cNvSpPr/>
      </dsp:nvSpPr>
      <dsp:spPr>
        <a:xfrm>
          <a:off x="945911" y="858"/>
          <a:ext cx="1907100" cy="11442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Great results</a:t>
          </a:r>
        </a:p>
      </dsp:txBody>
      <dsp:txXfrm>
        <a:off x="945911" y="858"/>
        <a:ext cx="1907100" cy="1144260"/>
      </dsp:txXfrm>
    </dsp:sp>
    <dsp:sp modelId="{1760E407-F3C3-4A8F-AF0D-4A448A124437}">
      <dsp:nvSpPr>
        <dsp:cNvPr id="0" name=""/>
        <dsp:cNvSpPr/>
      </dsp:nvSpPr>
      <dsp:spPr>
        <a:xfrm>
          <a:off x="3043721" y="858"/>
          <a:ext cx="1907100" cy="11442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 </a:t>
          </a:r>
          <a:r>
            <a:rPr lang="en-US" sz="3200" kern="1200" dirty="0"/>
            <a:t>Size</a:t>
          </a:r>
        </a:p>
      </dsp:txBody>
      <dsp:txXfrm>
        <a:off x="3043721" y="858"/>
        <a:ext cx="1907100" cy="1144260"/>
      </dsp:txXfrm>
    </dsp:sp>
    <dsp:sp modelId="{A0FD6A16-9CDA-46EE-A857-846B9081FB25}">
      <dsp:nvSpPr>
        <dsp:cNvPr id="0" name=""/>
        <dsp:cNvSpPr/>
      </dsp:nvSpPr>
      <dsp:spPr>
        <a:xfrm>
          <a:off x="5141532" y="858"/>
          <a:ext cx="1907100" cy="11442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Effective Studying</a:t>
          </a:r>
        </a:p>
      </dsp:txBody>
      <dsp:txXfrm>
        <a:off x="5141532" y="858"/>
        <a:ext cx="1907100" cy="1144260"/>
      </dsp:txXfrm>
    </dsp:sp>
    <dsp:sp modelId="{DD90145C-72A4-4EF7-8A5B-896B153239B4}">
      <dsp:nvSpPr>
        <dsp:cNvPr id="0" name=""/>
        <dsp:cNvSpPr/>
      </dsp:nvSpPr>
      <dsp:spPr>
        <a:xfrm>
          <a:off x="7239342" y="858"/>
          <a:ext cx="1907100" cy="11442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 </a:t>
          </a:r>
          <a:r>
            <a:rPr lang="en-US" sz="2000" kern="1200" dirty="0"/>
            <a:t>Academic monitoring</a:t>
          </a:r>
          <a:endParaRPr lang="en-US" sz="1300" kern="1200" dirty="0"/>
        </a:p>
      </dsp:txBody>
      <dsp:txXfrm>
        <a:off x="7239342" y="858"/>
        <a:ext cx="1907100" cy="1144260"/>
      </dsp:txXfrm>
    </dsp:sp>
    <dsp:sp modelId="{3FC79C1A-4718-4C21-A5D2-6629C8967CA9}">
      <dsp:nvSpPr>
        <dsp:cNvPr id="0" name=""/>
        <dsp:cNvSpPr/>
      </dsp:nvSpPr>
      <dsp:spPr>
        <a:xfrm>
          <a:off x="945911" y="1335828"/>
          <a:ext cx="1907100" cy="11442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  </a:t>
          </a:r>
          <a:r>
            <a:rPr lang="en-US" sz="2000" kern="1200" dirty="0"/>
            <a:t>Class Sizes</a:t>
          </a:r>
          <a:endParaRPr lang="en-US" sz="1300" kern="1200" dirty="0"/>
        </a:p>
      </dsp:txBody>
      <dsp:txXfrm>
        <a:off x="945911" y="1335828"/>
        <a:ext cx="1907100" cy="1144260"/>
      </dsp:txXfrm>
    </dsp:sp>
    <dsp:sp modelId="{9B267047-2A4A-4EDB-9AB7-EC5631D6071F}">
      <dsp:nvSpPr>
        <dsp:cNvPr id="0" name=""/>
        <dsp:cNvSpPr/>
      </dsp:nvSpPr>
      <dsp:spPr>
        <a:xfrm>
          <a:off x="3043721" y="1335828"/>
          <a:ext cx="1907100" cy="11442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Social </a:t>
          </a:r>
        </a:p>
      </dsp:txBody>
      <dsp:txXfrm>
        <a:off x="3043721" y="1335828"/>
        <a:ext cx="1907100" cy="1144260"/>
      </dsp:txXfrm>
    </dsp:sp>
    <dsp:sp modelId="{E8886AF7-6D7C-49D6-95C0-F4448C9A9D6F}">
      <dsp:nvSpPr>
        <dsp:cNvPr id="0" name=""/>
        <dsp:cNvSpPr/>
      </dsp:nvSpPr>
      <dsp:spPr>
        <a:xfrm>
          <a:off x="5141532" y="1335828"/>
          <a:ext cx="1907100" cy="11442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 Trips</a:t>
          </a:r>
        </a:p>
      </dsp:txBody>
      <dsp:txXfrm>
        <a:off x="5141532" y="1335828"/>
        <a:ext cx="1907100" cy="1144260"/>
      </dsp:txXfrm>
    </dsp:sp>
    <dsp:sp modelId="{852FD578-D2FB-42F0-82E4-B1A37280AE02}">
      <dsp:nvSpPr>
        <dsp:cNvPr id="0" name=""/>
        <dsp:cNvSpPr/>
      </dsp:nvSpPr>
      <dsp:spPr>
        <a:xfrm>
          <a:off x="7239342" y="1335828"/>
          <a:ext cx="1907100" cy="11442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 Expert Teachers</a:t>
          </a:r>
        </a:p>
      </dsp:txBody>
      <dsp:txXfrm>
        <a:off x="7239342" y="1335828"/>
        <a:ext cx="1907100" cy="1144260"/>
      </dsp:txXfrm>
    </dsp:sp>
    <dsp:sp modelId="{6D702ED6-C2D0-4A02-A289-2F294939BB60}">
      <dsp:nvSpPr>
        <dsp:cNvPr id="0" name=""/>
        <dsp:cNvSpPr/>
      </dsp:nvSpPr>
      <dsp:spPr>
        <a:xfrm>
          <a:off x="1647066" y="2671656"/>
          <a:ext cx="1907100" cy="11442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 </a:t>
          </a:r>
          <a:r>
            <a:rPr lang="en-US" sz="2400" kern="1200" dirty="0"/>
            <a:t>Sixth Form Centre</a:t>
          </a:r>
          <a:endParaRPr lang="en-US" sz="3700" kern="1200" dirty="0"/>
        </a:p>
      </dsp:txBody>
      <dsp:txXfrm>
        <a:off x="1647066" y="2671656"/>
        <a:ext cx="1907100" cy="1144260"/>
      </dsp:txXfrm>
    </dsp:sp>
    <dsp:sp modelId="{FB067607-4585-4B99-9E82-32F05315F542}">
      <dsp:nvSpPr>
        <dsp:cNvPr id="0" name=""/>
        <dsp:cNvSpPr/>
      </dsp:nvSpPr>
      <dsp:spPr>
        <a:xfrm>
          <a:off x="3821103" y="2670798"/>
          <a:ext cx="1907100" cy="11442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  Pastoral Support and Guidance</a:t>
          </a:r>
        </a:p>
      </dsp:txBody>
      <dsp:txXfrm>
        <a:off x="3821103" y="2670798"/>
        <a:ext cx="1907100" cy="1144260"/>
      </dsp:txXfrm>
    </dsp:sp>
    <dsp:sp modelId="{D6AFF2C4-D5A7-4760-9E32-E0DAFDFB454F}">
      <dsp:nvSpPr>
        <dsp:cNvPr id="0" name=""/>
        <dsp:cNvSpPr/>
      </dsp:nvSpPr>
      <dsp:spPr>
        <a:xfrm>
          <a:off x="5907680" y="2667789"/>
          <a:ext cx="2450146" cy="11165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   </a:t>
          </a:r>
          <a:r>
            <a:rPr lang="en-US" sz="2400" kern="1200" dirty="0"/>
            <a:t>Courses</a:t>
          </a:r>
        </a:p>
      </dsp:txBody>
      <dsp:txXfrm>
        <a:off x="5907680" y="2667789"/>
        <a:ext cx="2450146" cy="11165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7800-05A9-4D10-BDC3-603AF6977D01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5A57-A103-4C78-B6A0-982D1E33E1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022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6CE99-A085-C903-9CD6-B0689E670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92E41A-3D4D-D9DA-C7D5-4C379D63B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1FFBA6-8AFE-2059-78F3-251DA64217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298500-3A46-21A8-24E9-D85CC4F2D5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5A57-A103-4C78-B6A0-982D1E33E1E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54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5A57-A103-4C78-B6A0-982D1E33E1E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6790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5A57-A103-4C78-B6A0-982D1E33E1E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829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82919-4B3D-E0A1-D59B-1ED736AAC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2DD410-4545-57E9-5E8B-16AA8BC0C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6C2DAD-DE47-9E9A-5AF9-F20105104D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Reasons why Pershore successful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 Explanation: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Nearly one quarter achieving top grades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Nearly quarter of a grade higher across the board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 Added ( I think we need to explain the data- what do you think?)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high average grade ( a B–) can look impressive, but it doesn’t tell you how much progress students actually made. Value Added shows whether students are improving and achieving beyond expectations. A positive score, like +0.22, means the school is adding real value — helping students reach higher grades than they were predicted to based on their GCSEs.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Imagine two schools: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School A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 very high-achieving students with GCSEs mostly at grade 8 or 9. Their target grades for A level might be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those students go on to achieve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grades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that looks good — but their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 Added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would be around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because they only achieved what was expected.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even though their average grade is high, the school hasn’t added </a:t>
            </a:r>
            <a:r>
              <a:rPr lang="en-GB" sz="1200" b="0" i="1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extra value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School B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might have students whose GCSEs were mostly 6s and 7s, with target grades of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or B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those students go on to achieve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B+ or A–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that’s above what was expected — giving the school a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positive Value Added score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such as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+0.22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shows the school helped students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exceed expectations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make </a:t>
            </a:r>
            <a:r>
              <a:rPr lang="en-GB" sz="1200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real progress</a:t>
            </a:r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positive score, like +0.22, means that we as a sixth form school are helping students to go beyond their targets and achieve even more than predicted.”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GB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F2F learning – online lessons for fewer F2F contact hours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9DA43-4C47-4E29-581A-A09CB3EAB4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5A57-A103-4C78-B6A0-982D1E33E1E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785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DED25-9E8F-E527-6962-0D2F3D4419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99232-FA2E-5DB4-449F-97BE16E3C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5094C-ADED-D7BC-8AE1-F9ADE5F83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CAA94-A898-8737-4C4A-0BE322BC6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029DAE-614A-DA77-3059-48230762F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609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68311-2975-1235-56F1-2B285052B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9BFE8-EE8C-0134-49AA-870A362F6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20466-5207-D56C-7EEE-892CCF756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FC24F-A267-FCE3-3E54-91DCB97F2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86360-85F4-A393-2F55-0AAA41560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45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B3CE2-3BFE-6F0F-B83B-87DBCEF6A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652E3-6BF0-7E96-6632-CA4656F46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02C70-977F-970C-BA16-D3AA35204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E20276-FDDB-84AC-0BD2-CCB740DAD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5CFE7-FEC7-CCCF-E1DE-CD2C1DBE3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98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1AA8E-D852-246E-F482-373119B0D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2AC4B-A7E4-68E3-0C2A-EDDD93D5AF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72D44-93D8-AE35-78D2-B837FC5E2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19C46-E6DF-0C1A-809A-E54386F6F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02847-98CD-5DCC-7A99-C812B3716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D6497-1B71-950C-F42F-0D3E3B7E0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6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C86FC-4781-D18D-125C-D81817AAF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E83663-1E3E-8E0A-958F-63055A832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C3A6B9-3618-A7F9-94A3-38289A3BA5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E135B9-ABB5-0D96-FF05-58B9DA9B82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F041B4-DC99-B5C0-B520-B1CF65ECAB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682830-B27E-18C4-83A6-BEFC11255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34084F-7C2C-17CD-65B1-1EA860A1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A26F9D-B03A-0D46-C215-80A663A01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530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3B903-EE55-F26F-BC5E-BE9383FEF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D1DDF7-7867-4783-4C3E-4E6359EC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E44D11-1BE9-A3A7-5C5A-474D9DBC8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59822B-96A9-70E0-008B-0F650B161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8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C27115-E4BF-6AA7-2B67-C4D703FB2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2959E9-1ACD-7B33-9A30-55BD4568D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438E3-67EF-4CAF-8D65-242022A62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51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23F0E-E32D-A847-528F-428B5F11F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2202E-002E-DE74-6DF6-44C08B157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560ED-9444-CA8E-317D-107457F4B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783AD-0411-0A6D-B6C6-BFCA9B698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EA131-536B-7125-E7BF-DAD41A3E0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4F5683-2D98-47BA-80EA-D61D7E116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074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1A9BA-0E49-DAE5-3342-9DE82FAC3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F110EB-8BBA-DF03-B6A7-7BFBC24F30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48F4C-C832-D6BB-1A73-62293F462A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FF5EC1-8C44-CE24-E9B7-DBB832E2C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6A0805-AE61-64BD-2448-6EDF006F1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60F165-45B8-C106-2C9D-4A3D139BB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861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EA2B0-EF95-D6A7-809D-94C8DEB0C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3F1F1-7E40-DD30-83FD-C1108C0C8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BF40C-1B3D-F50A-B580-FD17F8331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7B0D1-21E2-5B43-961E-C4555D35D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6A9662-6479-01FF-514C-4C6C42DD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05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F14F2A-34CB-F1C8-1F44-7C30E74CA0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CD78D2-0ED2-E0CC-21F6-AC243846B9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94392-ED80-FB5A-4E03-94C78C442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BA5C8F-7390-4528-D18E-E2A7B1A7F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250B2-6F97-9EAA-1508-B7F2504D4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515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00127" y="1837381"/>
            <a:ext cx="10985500" cy="4128006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585627" y="116253"/>
            <a:ext cx="472413" cy="5969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5667" y="340520"/>
            <a:ext cx="10818284" cy="1344613"/>
          </a:xfrm>
        </p:spPr>
        <p:txBody>
          <a:bodyPr>
            <a:normAutofit/>
          </a:bodyPr>
          <a:lstStyle>
            <a:lvl2pPr marL="228600" indent="0">
              <a:buNone/>
              <a:defRPr sz="4400"/>
            </a:lvl2pPr>
            <a:lvl4pPr marL="6858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309563">
              <a:lnSpc>
                <a:spcPct val="100000"/>
              </a:lnSpc>
              <a:spcBef>
                <a:spcPts val="0"/>
              </a:spcBef>
              <a:buSzTx/>
              <a:buNone/>
              <a:defRPr sz="135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6522609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D6C63E-5640-F4BD-E4B8-B8CDE2A94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75E43D-766A-333F-CC06-83D3225FB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29D61-02AF-27B0-852F-7C60CCC7B8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5011EC-DDC8-4C43-8052-A0B86D8401BC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63E43-7631-F9C4-7729-C0155F4AFE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23A68-B0D4-E1EE-D754-3215E57746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AAC986-E1EC-4984-B779-2996BBC97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982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4F8C8-7300-F943-F416-3256387EC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5B7F0E-D197-4A03-0E00-ACF0F43E98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9141" y="1323578"/>
            <a:ext cx="10818284" cy="35460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Welcome to </a:t>
            </a:r>
            <a:endParaRPr lang="en-US" err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Pershore High School </a:t>
            </a:r>
            <a:endParaRPr lang="en-US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Sixth Form Open Evening</a:t>
            </a:r>
            <a:endParaRPr lang="en-US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GB" sz="4000" b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20th November 2025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A83409-F3FD-5942-DC93-82838B954E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78FC34A-E117-72D3-5148-F379F88D1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521" y="6066243"/>
            <a:ext cx="3051955" cy="36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ED3013-F4F2-4437-DA63-AD94A2B85B2F}"/>
              </a:ext>
            </a:extLst>
          </p:cNvPr>
          <p:cNvSpPr txBox="1"/>
          <p:nvPr/>
        </p:nvSpPr>
        <p:spPr>
          <a:xfrm>
            <a:off x="3028950" y="3297402"/>
            <a:ext cx="61068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1301622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F70E50-6B9A-4214-C07A-565CE56072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1911" y="31601"/>
            <a:ext cx="10818284" cy="8472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WHY PERSHORE SIXTH FORM?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57D301-8A72-9B3E-84F2-CC927F06A5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9F6C336-4A41-4FB2-08CE-94572E3ED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21640F-D493-9D24-F70D-0C48EA9C8157}"/>
              </a:ext>
            </a:extLst>
          </p:cNvPr>
          <p:cNvSpPr txBox="1"/>
          <p:nvPr/>
        </p:nvSpPr>
        <p:spPr>
          <a:xfrm>
            <a:off x="3028950" y="3297402"/>
            <a:ext cx="61068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89D832-1EDB-8B79-EFD4-D69843181B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979" t="29141" r="77809" b="15617"/>
          <a:stretch>
            <a:fillRect/>
          </a:stretch>
        </p:blipFill>
        <p:spPr>
          <a:xfrm>
            <a:off x="7516909" y="1220585"/>
            <a:ext cx="4540391" cy="45403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B04FBB-9A2E-67F3-9E27-9B511FA86B72}"/>
              </a:ext>
            </a:extLst>
          </p:cNvPr>
          <p:cNvSpPr txBox="1"/>
          <p:nvPr/>
        </p:nvSpPr>
        <p:spPr>
          <a:xfrm>
            <a:off x="-176776" y="875759"/>
            <a:ext cx="7694350" cy="661719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Excellent teaching by subject specialists</a:t>
            </a:r>
            <a:endParaRPr lang="en-US"/>
          </a:p>
          <a:p>
            <a:pPr lvl="1"/>
            <a:endParaRPr lang="en-GB" sz="2800" b="1">
              <a:solidFill>
                <a:srgbClr val="00206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High quality Pastoral Support</a:t>
            </a:r>
          </a:p>
          <a:p>
            <a:pPr lvl="1"/>
            <a:endParaRPr lang="en-GB" sz="2800" b="1">
              <a:solidFill>
                <a:srgbClr val="00206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Effective Academic Monitoring</a:t>
            </a:r>
          </a:p>
          <a:p>
            <a:pPr lvl="1"/>
            <a:endParaRPr lang="en-GB" sz="2800" b="1">
              <a:solidFill>
                <a:srgbClr val="002060"/>
              </a:solidFill>
            </a:endParaRPr>
          </a:p>
          <a:p>
            <a:pPr marL="914400" lvl="1" indent="-457200">
              <a:buFont typeface="Arial,Sans-Serif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Small class sizes</a:t>
            </a:r>
            <a:endParaRPr lang="en-GB" sz="2800">
              <a:solidFill>
                <a:srgbClr val="000000"/>
              </a:solidFill>
            </a:endParaRPr>
          </a:p>
          <a:p>
            <a:pPr lvl="1"/>
            <a:endParaRPr lang="en-GB" sz="2800" b="1">
              <a:solidFill>
                <a:srgbClr val="00206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High level of contact time</a:t>
            </a:r>
            <a:endParaRPr lang="en-US" sz="2800">
              <a:solidFill>
                <a:srgbClr val="000000"/>
              </a:solidFill>
            </a:endParaRPr>
          </a:p>
          <a:p>
            <a:pPr lvl="1"/>
            <a:endParaRPr lang="en-GB" sz="2800" b="1">
              <a:solidFill>
                <a:srgbClr val="00206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Consistently one of the top A Level providers in Worcestershire</a:t>
            </a:r>
            <a:endParaRPr lang="en-US" sz="2800">
              <a:solidFill>
                <a:srgbClr val="00000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2800" b="1">
              <a:solidFill>
                <a:srgbClr val="00206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endParaRPr lang="en-GB" sz="2000"/>
          </a:p>
          <a:p>
            <a:pPr marL="285750" indent="-285750">
              <a:buFont typeface="Arial" pitchFamily="34" charset="0"/>
              <a:buChar char="•"/>
            </a:pPr>
            <a:endParaRPr lang="en-GB" sz="2000"/>
          </a:p>
          <a:p>
            <a:pPr marL="285750" indent="-285750">
              <a:buFont typeface="Arial" pitchFamily="34" charset="0"/>
              <a:buChar char="•"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15027690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0F670-DB42-115B-732D-44516570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7C59A-368F-F9B7-0D47-E7A0A856F3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5987" y="96680"/>
            <a:ext cx="10818284" cy="13446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Excellent results placing Pershore as one of the highest providers in the county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23E8C-A33E-09FE-D9B1-B756F1716B5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18A068D-2D7D-8F93-82E6-F1E10D4FA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3EBB58A-C77C-85B1-8C0C-E4D28510D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284180"/>
              </p:ext>
            </p:extLst>
          </p:nvPr>
        </p:nvGraphicFramePr>
        <p:xfrm>
          <a:off x="386080" y="1290320"/>
          <a:ext cx="11423979" cy="4593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69519">
                  <a:extLst>
                    <a:ext uri="{9D8B030D-6E8A-4147-A177-3AD203B41FA5}">
                      <a16:colId xmlns:a16="http://schemas.microsoft.com/office/drawing/2014/main" val="3576980130"/>
                    </a:ext>
                  </a:extLst>
                </a:gridCol>
                <a:gridCol w="3254460">
                  <a:extLst>
                    <a:ext uri="{9D8B030D-6E8A-4147-A177-3AD203B41FA5}">
                      <a16:colId xmlns:a16="http://schemas.microsoft.com/office/drawing/2014/main" val="2800459610"/>
                    </a:ext>
                  </a:extLst>
                </a:gridCol>
              </a:tblGrid>
              <a:tr h="7745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kern="100">
                          <a:effectLst/>
                        </a:rPr>
                        <a:t>Measure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400" kern="100">
                          <a:effectLst/>
                        </a:rPr>
                        <a:t>Pershore Sixth Form 2025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8165009"/>
                  </a:ext>
                </a:extLst>
              </a:tr>
              <a:tr h="7693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kern="100">
                          <a:effectLst/>
                        </a:rPr>
                        <a:t>Average A Level Result / Points Score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3200" b="1" kern="100">
                          <a:solidFill>
                            <a:srgbClr val="00B050"/>
                          </a:solidFill>
                          <a:effectLst/>
                        </a:rPr>
                        <a:t>C+ / 33.94</a:t>
                      </a:r>
                      <a:endParaRPr lang="en-GB" sz="3200" b="1" kern="100">
                        <a:solidFill>
                          <a:srgbClr val="00B05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3365116"/>
                  </a:ext>
                </a:extLst>
              </a:tr>
              <a:tr h="75100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kern="100">
                          <a:effectLst/>
                        </a:rPr>
                        <a:t>Progress Measure (Value added)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3200" b="1" kern="100">
                          <a:solidFill>
                            <a:srgbClr val="00B050"/>
                          </a:solidFill>
                          <a:effectLst/>
                        </a:rPr>
                        <a:t>+0.22</a:t>
                      </a:r>
                      <a:endParaRPr lang="en-GB" sz="3200" b="1" kern="100">
                        <a:solidFill>
                          <a:srgbClr val="00B05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01267576"/>
                  </a:ext>
                </a:extLst>
              </a:tr>
              <a:tr h="6960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kern="100">
                          <a:effectLst/>
                        </a:rPr>
                        <a:t>Average Applied General Result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3200" b="1" kern="100">
                          <a:solidFill>
                            <a:srgbClr val="00B050"/>
                          </a:solidFill>
                          <a:effectLst/>
                        </a:rPr>
                        <a:t>Distinction +</a:t>
                      </a:r>
                      <a:endParaRPr lang="en-GB" sz="3200" b="1" kern="100">
                        <a:solidFill>
                          <a:srgbClr val="00B05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87544825"/>
                  </a:ext>
                </a:extLst>
              </a:tr>
              <a:tr h="75100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kern="100">
                          <a:effectLst/>
                        </a:rPr>
                        <a:t>% of students completing their main study programme</a:t>
                      </a:r>
                      <a:endParaRPr lang="en-GB" sz="2400" kern="100"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3200" b="1" kern="100">
                          <a:solidFill>
                            <a:srgbClr val="00B050"/>
                          </a:solidFill>
                          <a:effectLst/>
                        </a:rPr>
                        <a:t>95.6%</a:t>
                      </a:r>
                      <a:endParaRPr lang="en-GB" sz="3200" b="1" kern="100">
                        <a:solidFill>
                          <a:srgbClr val="00B05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57207673"/>
                  </a:ext>
                </a:extLst>
              </a:tr>
              <a:tr h="8520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kern="100">
                          <a:effectLst/>
                        </a:rPr>
                        <a:t>% of A* / A grades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b="1" kern="100">
                          <a:solidFill>
                            <a:srgbClr val="00B050"/>
                          </a:solidFill>
                          <a:effectLst/>
                        </a:rPr>
                        <a:t>23%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65478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25944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04CD9-7133-4D18-FBCA-2A217F144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C7DA0-8505-4937-9153-56C885AE6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Student Progression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FCE34C-EA29-0DBB-AC51-94D01890B58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78CE7B-B639-1F9B-0260-29406C7FE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DD31DED4-DBDD-0546-1423-57C7D6CC4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127" y="1837381"/>
            <a:ext cx="5037102" cy="41280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1BE9549-FAA7-31A5-BEE9-6B776704F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143" y="1318637"/>
            <a:ext cx="3616675" cy="45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6348609-7309-F804-6248-27985321B012}"/>
              </a:ext>
            </a:extLst>
          </p:cNvPr>
          <p:cNvSpPr txBox="1"/>
          <p:nvPr/>
        </p:nvSpPr>
        <p:spPr>
          <a:xfrm>
            <a:off x="273379" y="1323996"/>
            <a:ext cx="6827638" cy="483209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On average 83% of our students progress on to university – significantly higher than national average</a:t>
            </a:r>
            <a:endParaRPr lang="en-US"/>
          </a:p>
          <a:p>
            <a:pPr marL="457200" indent="-457200">
              <a:buFont typeface="Arial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Typically, 95% get their ‘First Choice’ university</a:t>
            </a:r>
            <a:endParaRPr lang="en-GB" sz="2800" b="1">
              <a:solidFill>
                <a:srgbClr val="002060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All other students successfully secured apprenticeship or employment.</a:t>
            </a:r>
            <a:endParaRPr lang="en-GB" sz="2800" b="1">
              <a:solidFill>
                <a:srgbClr val="002060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No student leaves Sixth Form without a secure pathway</a:t>
            </a:r>
            <a:endParaRPr lang="en-GB" sz="28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7326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22DD2-C6AC-742E-E1B5-6D6E35909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94E2E7-A470-ECC1-CF41-9AEF0B5C405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53318B6-B4F0-A6FC-E67F-77173FA80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ood human figure">
            <a:extLst>
              <a:ext uri="{FF2B5EF4-FFF2-40B4-BE49-F238E27FC236}">
                <a16:creationId xmlns:a16="http://schemas.microsoft.com/office/drawing/2014/main" id="{7F2A9DA3-4EDE-155F-D16D-FB070C1ED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" y="0"/>
            <a:ext cx="5401065" cy="571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55B867-ECC0-A74C-A775-4D311F3D9D55}"/>
              </a:ext>
            </a:extLst>
          </p:cNvPr>
          <p:cNvSpPr txBox="1"/>
          <p:nvPr/>
        </p:nvSpPr>
        <p:spPr>
          <a:xfrm>
            <a:off x="5649358" y="382476"/>
            <a:ext cx="57050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>
                <a:latin typeface="Adobe Caslon Pro" panose="0205050205050A020403" pitchFamily="18" charset="0"/>
              </a:rPr>
              <a:t>Head Team</a:t>
            </a:r>
          </a:p>
          <a:p>
            <a:endParaRPr lang="en-GB" sz="2400" b="1" dirty="0">
              <a:latin typeface="Adobe Caslon Pro" panose="0205050205050A020403" pitchFamily="18" charset="0"/>
            </a:endParaRPr>
          </a:p>
          <a:p>
            <a:r>
              <a:rPr lang="en-GB" sz="2400" b="1" dirty="0">
                <a:latin typeface="Adobe Caslon Pro" panose="0205050205050A020403" pitchFamily="18" charset="0"/>
              </a:rPr>
              <a:t>Ellis Harding  	Head Student</a:t>
            </a:r>
          </a:p>
          <a:p>
            <a:r>
              <a:rPr lang="en-GB" sz="2400" b="1" dirty="0">
                <a:latin typeface="Adobe Caslon Pro" panose="0205050205050A020403" pitchFamily="18" charset="0"/>
              </a:rPr>
              <a:t>Millika Brittle	Head Student</a:t>
            </a:r>
          </a:p>
          <a:p>
            <a:endParaRPr lang="en-GB" sz="2400" b="1" dirty="0">
              <a:latin typeface="Adobe Caslon Pro" panose="0205050205050A020403" pitchFamily="18" charset="0"/>
            </a:endParaRPr>
          </a:p>
          <a:p>
            <a:r>
              <a:rPr lang="en-GB" sz="2400" b="1" dirty="0">
                <a:latin typeface="Adobe Caslon Pro" panose="0205050205050A020403" pitchFamily="18" charset="0"/>
              </a:rPr>
              <a:t>Aimee Martin   Deputy Head Student</a:t>
            </a:r>
          </a:p>
          <a:p>
            <a:r>
              <a:rPr lang="en-GB" sz="2400" b="1" dirty="0">
                <a:latin typeface="Adobe Caslon Pro" panose="0205050205050A020403" pitchFamily="18" charset="0"/>
              </a:rPr>
              <a:t>Jack Bradley      Deputy Head Student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0D46B8D-9A52-D699-133D-F0597F8C6143}"/>
              </a:ext>
            </a:extLst>
          </p:cNvPr>
          <p:cNvSpPr>
            <a:spLocks noGrp="1"/>
          </p:cNvSpPr>
          <p:nvPr/>
        </p:nvSpPr>
        <p:spPr>
          <a:xfrm>
            <a:off x="4955483" y="3156579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kern="1200" cap="all" spc="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Senior Team</a:t>
            </a:r>
          </a:p>
        </p:txBody>
      </p:sp>
    </p:spTree>
    <p:extLst>
      <p:ext uri="{BB962C8B-B14F-4D97-AF65-F5344CB8AC3E}">
        <p14:creationId xmlns:p14="http://schemas.microsoft.com/office/powerpoint/2010/main" val="219187330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57BF1-7712-3989-CD4E-6B62796B7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EDE11-90AD-453C-318A-900FF75107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Why should you CHOOSE Pershore Sixth Form?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DC2E0-4F02-6B45-31F2-EFC800C7DCB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8547B59-D947-4291-4AB3-22F581C8D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743A92E-3B2A-0CA4-8BDA-D389C791DD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889601"/>
              </p:ext>
            </p:extLst>
          </p:nvPr>
        </p:nvGraphicFramePr>
        <p:xfrm>
          <a:off x="465667" y="2055043"/>
          <a:ext cx="10092354" cy="3815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8843170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3884D-7547-6AFD-C467-EE07626B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AA435-6F85-A969-CCCF-8DB05AD8C4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5667" y="340521"/>
            <a:ext cx="10818284" cy="111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Lots of teacher contact time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02E426-92F7-0680-FA94-2A50B7D40B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97832E-FC24-A30B-72E8-1D100375C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0A33DA6-4E92-23BA-5E44-B1F40E2E4F11}"/>
              </a:ext>
            </a:extLst>
          </p:cNvPr>
          <p:cNvSpPr>
            <a:spLocks noGrp="1" noChangeArrowheads="1"/>
          </p:cNvSpPr>
          <p:nvPr/>
        </p:nvSpPr>
        <p:spPr>
          <a:xfrm>
            <a:off x="465667" y="1451729"/>
            <a:ext cx="6197629" cy="41406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sz="2800" b="1" dirty="0">
                <a:solidFill>
                  <a:srgbClr val="002060"/>
                </a:solidFill>
              </a:rPr>
              <a:t>9 Contact lessons with specialist</a:t>
            </a:r>
          </a:p>
          <a:p>
            <a:pPr eaLnBrk="1" hangingPunct="1"/>
            <a:r>
              <a:rPr lang="en-US" sz="2800" b="1" dirty="0">
                <a:solidFill>
                  <a:srgbClr val="002060"/>
                </a:solidFill>
              </a:rPr>
              <a:t>10</a:t>
            </a:r>
            <a:r>
              <a:rPr lang="en-US" sz="2800" b="1" baseline="30000" dirty="0">
                <a:solidFill>
                  <a:srgbClr val="002060"/>
                </a:solidFill>
              </a:rPr>
              <a:t>th</a:t>
            </a:r>
            <a:r>
              <a:rPr lang="en-US" sz="2800" b="1" dirty="0">
                <a:solidFill>
                  <a:srgbClr val="002060"/>
                </a:solidFill>
              </a:rPr>
              <a:t> lesson for assessment for each subject (s</a:t>
            </a:r>
            <a:r>
              <a:rPr lang="en-US" b="1" dirty="0">
                <a:solidFill>
                  <a:srgbClr val="002060"/>
                </a:solidFill>
              </a:rPr>
              <a:t>upervised exam conditions; regular ‘low-stakes’ testing and feedback)</a:t>
            </a:r>
          </a:p>
          <a:p>
            <a:r>
              <a:rPr lang="en-US" b="1" dirty="0">
                <a:solidFill>
                  <a:srgbClr val="002060"/>
                </a:solidFill>
              </a:rPr>
              <a:t>4 Timetabled </a:t>
            </a:r>
            <a:r>
              <a:rPr lang="en-US" b="1">
                <a:solidFill>
                  <a:srgbClr val="002060"/>
                </a:solidFill>
              </a:rPr>
              <a:t>Study lessons</a:t>
            </a:r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2 lessons of Elective choices</a:t>
            </a:r>
          </a:p>
          <a:p>
            <a:r>
              <a:rPr lang="en-US" b="1" dirty="0">
                <a:solidFill>
                  <a:srgbClr val="002060"/>
                </a:solidFill>
              </a:rPr>
              <a:t>1 Careers Guidance lesson</a:t>
            </a:r>
          </a:p>
          <a:p>
            <a:r>
              <a:rPr lang="en-US" b="1" dirty="0">
                <a:solidFill>
                  <a:srgbClr val="002060"/>
                </a:solidFill>
              </a:rPr>
              <a:t>1 PSHE / Tutor lesson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40 / 50 hours with staff per fortnight</a:t>
            </a:r>
          </a:p>
        </p:txBody>
      </p:sp>
      <p:pic>
        <p:nvPicPr>
          <p:cNvPr id="5122" name="Picture 2" descr="A person pointing at a wall with pictures on it&#10;&#10;Description automatically generated">
            <a:extLst>
              <a:ext uri="{FF2B5EF4-FFF2-40B4-BE49-F238E27FC236}">
                <a16:creationId xmlns:a16="http://schemas.microsoft.com/office/drawing/2014/main" id="{377B3FC5-FAA2-9B56-12A1-3BC7AC4C9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296" y="1621409"/>
            <a:ext cx="4651244" cy="414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538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4EA1E-04B8-26AB-1E0C-5578496B1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22C5CA-5E95-AE90-7B08-339DB0992A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Support for the Future and Preparation for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012822-17AD-3877-0968-6C544AC1141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D654098-002F-D0EB-722B-2A983F2E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037AB9C-B085-5D30-A076-74CEE4FF9BBC}"/>
              </a:ext>
            </a:extLst>
          </p:cNvPr>
          <p:cNvSpPr>
            <a:spLocks noGrp="1"/>
          </p:cNvSpPr>
          <p:nvPr/>
        </p:nvSpPr>
        <p:spPr>
          <a:xfrm>
            <a:off x="465667" y="1759623"/>
            <a:ext cx="6191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Every Monday 9-10am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UCAS support every Monday 3:30pm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Dedicated careers sessions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University application guidance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Mock Interviews, CV and apprenticeship support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Spotlight on Careers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Futures Programme - not just university</a:t>
            </a:r>
          </a:p>
          <a:p>
            <a:pPr marL="285750" indent="-285750"/>
            <a:r>
              <a:rPr lang="en-GB" sz="3000" b="1" dirty="0">
                <a:solidFill>
                  <a:srgbClr val="002060"/>
                </a:solidFill>
              </a:rPr>
              <a:t>Specialist Pastoral Tutors</a:t>
            </a:r>
          </a:p>
          <a:p>
            <a:pPr marL="285750" indent="-285750"/>
            <a:endParaRPr lang="en-GB" b="1" dirty="0">
              <a:solidFill>
                <a:srgbClr val="7030A0"/>
              </a:solidFill>
            </a:endParaRPr>
          </a:p>
          <a:p>
            <a:endParaRPr lang="en-GB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BCF28BF-50EC-9D29-BE08-7B9A14EEE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641" y="1774304"/>
            <a:ext cx="4798310" cy="408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797362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8F2E5-0651-E3C0-2C96-F15A2FF60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231C0A-1181-E943-E308-78FB46FB1A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Aspire Programme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FC186-7E12-AA2C-0C8A-42D1B2B85F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9B7D06A-05E5-0BD5-35AF-23194711B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002EE7C9-D45A-CAA3-131C-5BAC4D974337}"/>
              </a:ext>
            </a:extLst>
          </p:cNvPr>
          <p:cNvSpPr>
            <a:spLocks noGrp="1"/>
          </p:cNvSpPr>
          <p:nvPr/>
        </p:nvSpPr>
        <p:spPr>
          <a:xfrm>
            <a:off x="465667" y="1253809"/>
            <a:ext cx="10515600" cy="476798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solidFill>
                  <a:srgbClr val="002060"/>
                </a:solidFill>
              </a:rPr>
              <a:t>Supports students considering applications to Oxbridge, Veterinary Science, Medicine, Dentistry and other highly competitive courses at the top universities. 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Mock Interviews (external/internal)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Masterclasses 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Tutorials on applying, preparing them for the highest academic </a:t>
            </a:r>
            <a:r>
              <a:rPr lang="en-US" sz="3600" b="1" dirty="0" err="1">
                <a:solidFill>
                  <a:srgbClr val="002060"/>
                </a:solidFill>
              </a:rPr>
              <a:t>rigour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dirty="0">
                <a:solidFill>
                  <a:srgbClr val="002060"/>
                </a:solidFill>
              </a:rPr>
              <a:t>HE plus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Academic Scholars </a:t>
            </a:r>
            <a:r>
              <a:rPr lang="en-US" sz="3600" b="1" dirty="0" err="1">
                <a:solidFill>
                  <a:srgbClr val="002060"/>
                </a:solidFill>
              </a:rPr>
              <a:t>Programme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dirty="0">
                <a:solidFill>
                  <a:srgbClr val="002060"/>
                </a:solidFill>
              </a:rPr>
              <a:t>Essay writing competition</a:t>
            </a:r>
          </a:p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View from the Sixth Form: Callie Harris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31535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20767-8091-07DA-DCC2-62F060051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717F0-5FC2-5104-ECF8-8D5BD4F2CE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Enrichment and Elective Programme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9477A9-CAAC-B82A-37C5-FA8ECAB1AB2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E193C5A-8363-FA52-0EB5-AF2C51BFB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D38C1F1-C325-DD5D-FB6E-8E12A11B446D}"/>
              </a:ext>
            </a:extLst>
          </p:cNvPr>
          <p:cNvSpPr>
            <a:spLocks noGrp="1"/>
          </p:cNvSpPr>
          <p:nvPr/>
        </p:nvSpPr>
        <p:spPr>
          <a:xfrm>
            <a:off x="465667" y="1759623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7030A0"/>
                </a:solidFill>
              </a:rPr>
              <a:t>Politics AS Level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7030A0"/>
                </a:solidFill>
              </a:rPr>
              <a:t>Extended Project Qualification (EPQ) </a:t>
            </a:r>
          </a:p>
          <a:p>
            <a:pPr marL="0" indent="0">
              <a:lnSpc>
                <a:spcPct val="80000"/>
              </a:lnSpc>
              <a:spcBef>
                <a:spcPct val="20000"/>
              </a:spcBef>
              <a:buNone/>
            </a:pPr>
            <a:endParaRPr lang="en-GB" b="1" dirty="0">
              <a:solidFill>
                <a:srgbClr val="7030A0"/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Gold Duke of Edinburgh Award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Engineering Education Scheme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Young Enterprise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Sports Leadership Award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Arts Award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Italian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Spanish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Academic Scholars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GB" b="1" dirty="0">
              <a:solidFill>
                <a:schemeClr val="accent2"/>
              </a:solidFill>
            </a:endParaRPr>
          </a:p>
          <a:p>
            <a:endParaRPr lang="en-GB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B6E1BB9D-CC5A-3F02-4219-2BF4A0BA08F9}"/>
              </a:ext>
            </a:extLst>
          </p:cNvPr>
          <p:cNvSpPr>
            <a:spLocks noGrp="1"/>
          </p:cNvSpPr>
          <p:nvPr/>
        </p:nvSpPr>
        <p:spPr>
          <a:xfrm>
            <a:off x="5984450" y="1930699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Modern Foreign Languages Leader Award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Drama (Lambda Exams)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Recreational Sport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Survival (Culinary Skills)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Community Service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Classroom Support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First Aid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Peer Mentoring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Volunteering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b="1" dirty="0">
                <a:solidFill>
                  <a:srgbClr val="002060"/>
                </a:solidFill>
              </a:rPr>
              <a:t>MOOCs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3679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A88D5-ACEE-C92A-6FE6-3C7A92E52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0902F-B617-7BDC-7CA7-5491788E35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000" b="1" dirty="0">
                <a:solidFill>
                  <a:srgbClr val="0070C0"/>
                </a:solidFill>
              </a:rPr>
              <a:t>Bursary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7C5DC0-D038-A9D9-12A8-06979C6EBC9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ED15D9E-D6C0-8066-2704-467309DE0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School bus Images - Free Download on ...">
            <a:extLst>
              <a:ext uri="{FF2B5EF4-FFF2-40B4-BE49-F238E27FC236}">
                <a16:creationId xmlns:a16="http://schemas.microsoft.com/office/drawing/2014/main" id="{B3C10E0C-AF3E-D36D-22F3-9DAA786A0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3447">
            <a:off x="8726260" y="3815855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ve Books That'll Fit Right Into Your ...">
            <a:extLst>
              <a:ext uri="{FF2B5EF4-FFF2-40B4-BE49-F238E27FC236}">
                <a16:creationId xmlns:a16="http://schemas.microsoft.com/office/drawing/2014/main" id="{83909FD6-D94A-4BE5-F075-5BFDFE99F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22259">
            <a:off x="234547" y="1029455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Multi-colored pens character concept ...">
            <a:extLst>
              <a:ext uri="{FF2B5EF4-FFF2-40B4-BE49-F238E27FC236}">
                <a16:creationId xmlns:a16="http://schemas.microsoft.com/office/drawing/2014/main" id="{087137DA-2861-E4C5-A285-65CD7B4A5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89902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essential studying tips for students ...">
            <a:extLst>
              <a:ext uri="{FF2B5EF4-FFF2-40B4-BE49-F238E27FC236}">
                <a16:creationId xmlns:a16="http://schemas.microsoft.com/office/drawing/2014/main" id="{D3790448-0CEE-EF42-0AD5-D5002047F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941" y="1973976"/>
            <a:ext cx="4805735" cy="291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Vector healthy food in hand symbol ...">
            <a:extLst>
              <a:ext uri="{FF2B5EF4-FFF2-40B4-BE49-F238E27FC236}">
                <a16:creationId xmlns:a16="http://schemas.microsoft.com/office/drawing/2014/main" id="{2520F979-5095-129F-826E-603840172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34" y="381246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725788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A3D2D-365E-097C-A22E-3F1DBE7C6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55D44-3348-CF68-F069-A4D39FA6D6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Sixth Form Considerations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6D3D52-9827-F77C-ECB5-0F50CD7BCA3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282BE4D-B9FC-FBC2-D31A-24FBB424F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9B08583-1391-FC64-FFC4-A9D2F251C70F}"/>
              </a:ext>
            </a:extLst>
          </p:cNvPr>
          <p:cNvSpPr>
            <a:spLocks noGrp="1"/>
          </p:cNvSpPr>
          <p:nvPr/>
        </p:nvSpPr>
        <p:spPr>
          <a:xfrm>
            <a:off x="465667" y="1774304"/>
            <a:ext cx="10818285" cy="42173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b="1" dirty="0">
                <a:solidFill>
                  <a:srgbClr val="002060"/>
                </a:solidFill>
              </a:rPr>
              <a:t>Course - Is this the best option to get me to where I want to be?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Class sizes and size of Sixth Form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Freedom v Structure? </a:t>
            </a:r>
            <a:r>
              <a:rPr lang="en-US" sz="3000" b="1" dirty="0">
                <a:solidFill>
                  <a:srgbClr val="002060"/>
                </a:solidFill>
              </a:rPr>
              <a:t>Change can be positive, but A levels are hard and so stability, structure and teachers that know you are the key to success.</a:t>
            </a:r>
          </a:p>
          <a:p>
            <a:r>
              <a:rPr lang="en-US" sz="3000" b="1" dirty="0">
                <a:solidFill>
                  <a:srgbClr val="002060"/>
                </a:solidFill>
              </a:rPr>
              <a:t>Contact time - the more the better!</a:t>
            </a:r>
            <a:endParaRPr lang="en-GB" sz="3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838420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658E7-3334-3A94-68E5-E50630178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2DBF31-B2B2-1672-4824-EF960D9DB0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We Listen: You Said- We Did!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299416-3A9F-BFD6-1111-14D4AD4BCD5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06238F5-D2EB-DF0E-810F-CFDBAD9A9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9532D4E-D262-11BE-F7F4-30B829B531D6}"/>
              </a:ext>
            </a:extLst>
          </p:cNvPr>
          <p:cNvSpPr>
            <a:spLocks noGrp="1"/>
          </p:cNvSpPr>
          <p:nvPr/>
        </p:nvSpPr>
        <p:spPr>
          <a:xfrm>
            <a:off x="465667" y="168513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b="1" dirty="0">
                <a:solidFill>
                  <a:srgbClr val="002060"/>
                </a:solidFill>
              </a:rPr>
              <a:t>Flexibility and to be treated more like an adult- Lanyards –tap in/out (but we monitor, so we can ensure students remain on track)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Bring back the New York trip!</a:t>
            </a:r>
          </a:p>
        </p:txBody>
      </p:sp>
    </p:spTree>
    <p:extLst>
      <p:ext uri="{BB962C8B-B14F-4D97-AF65-F5344CB8AC3E}">
        <p14:creationId xmlns:p14="http://schemas.microsoft.com/office/powerpoint/2010/main" val="1160419614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44E1A-32C8-9F57-465C-44F8EBE50E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77FF8-C790-FF5A-5EFA-ABDB9DDDB3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The Application Process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E11D5B-6F69-E20D-E7C2-F3F71920970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F299888-B37A-EFD3-1483-52D042997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386" y="6110961"/>
            <a:ext cx="2993822" cy="34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3B86458A-F71C-2E43-0E80-29EA0409EB28}"/>
              </a:ext>
            </a:extLst>
          </p:cNvPr>
          <p:cNvSpPr txBox="1"/>
          <p:nvPr/>
        </p:nvSpPr>
        <p:spPr>
          <a:xfrm>
            <a:off x="465667" y="1223640"/>
            <a:ext cx="108182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Interviews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Visit for external students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Online application form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Offers in March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Induction Days –TBC in June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5 G4 and 2 G5 at GCSE minimum overall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G5/6/7 in particular subjects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English and Maths – resit for G3/4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Individual circumstances/teacher input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Getting you studying the right course at the right place</a:t>
            </a:r>
          </a:p>
        </p:txBody>
      </p:sp>
    </p:spTree>
    <p:extLst>
      <p:ext uri="{BB962C8B-B14F-4D97-AF65-F5344CB8AC3E}">
        <p14:creationId xmlns:p14="http://schemas.microsoft.com/office/powerpoint/2010/main" val="1397231112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blue background&#10;&#10;AI-generated content may be incorrect.">
            <a:extLst>
              <a:ext uri="{FF2B5EF4-FFF2-40B4-BE49-F238E27FC236}">
                <a16:creationId xmlns:a16="http://schemas.microsoft.com/office/drawing/2014/main" id="{9950626F-1788-544E-BE56-06061739B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487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E18DE1-FAD2-9765-403E-2334E65E7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39BFEE-419C-4AA1-B397-FAB3E8992F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9141" y="1323578"/>
            <a:ext cx="10818284" cy="354600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Please now go and meet our staff and students in the Sixth Form Centre</a:t>
            </a:r>
          </a:p>
          <a:p>
            <a:pPr marL="0" indent="0" algn="ctr">
              <a:buNone/>
            </a:pPr>
            <a:endParaRPr lang="en-GB" sz="4000" b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A map showing subject locations is available</a:t>
            </a:r>
          </a:p>
          <a:p>
            <a:pPr marL="0" indent="0" algn="ctr">
              <a:buNone/>
            </a:pPr>
            <a:endParaRPr lang="en-GB" sz="4000" b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>
                <a:solidFill>
                  <a:schemeClr val="tx2">
                    <a:lumMod val="75000"/>
                    <a:lumOff val="25000"/>
                  </a:schemeClr>
                </a:solidFill>
              </a:rPr>
              <a:t>Thank you for attending this evening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FD8052-847A-B62F-8F6C-C75AB71C514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64386" y="6542285"/>
            <a:ext cx="3094520" cy="222181"/>
          </a:xfrm>
        </p:spPr>
        <p:txBody>
          <a:bodyPr>
            <a:normAutofit fontScale="77500" lnSpcReduction="20000"/>
          </a:bodyPr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58AE084-0C74-A4BB-988A-3405E90D7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521" y="6066243"/>
            <a:ext cx="3051955" cy="36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8EB956-940B-FF5A-AA6D-83A3343FF7A2}"/>
              </a:ext>
            </a:extLst>
          </p:cNvPr>
          <p:cNvSpPr txBox="1"/>
          <p:nvPr/>
        </p:nvSpPr>
        <p:spPr>
          <a:xfrm>
            <a:off x="3028950" y="3297402"/>
            <a:ext cx="61068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697341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4468</TotalTime>
  <Words>940</Words>
  <Application>Microsoft Office PowerPoint</Application>
  <PresentationFormat>Widescreen</PresentationFormat>
  <Paragraphs>157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Adobe Caslon Pro</vt:lpstr>
      <vt:lpstr>Aptos</vt:lpstr>
      <vt:lpstr>Aptos Display</vt:lpstr>
      <vt:lpstr>Arial</vt:lpstr>
      <vt:lpstr>Arial,Sans-Serif</vt:lpstr>
      <vt:lpstr>Avenir Next Regular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Zoe Starkey</dc:creator>
  <cp:lastModifiedBy>Zoe Starkey</cp:lastModifiedBy>
  <cp:revision>2</cp:revision>
  <dcterms:created xsi:type="dcterms:W3CDTF">2025-11-17T14:07:32Z</dcterms:created>
  <dcterms:modified xsi:type="dcterms:W3CDTF">2025-11-21T12:02:50Z</dcterms:modified>
</cp:coreProperties>
</file>