
<file path=[Content_Types].xml><?xml version="1.0" encoding="utf-8"?>
<Types xmlns="http://schemas.openxmlformats.org/package/2006/content-types">
  <Default Extension="png" ContentType="image/png"/>
  <Default Extension="tmp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5" r:id="rId3"/>
    <p:sldId id="257" r:id="rId4"/>
    <p:sldId id="273" r:id="rId5"/>
    <p:sldId id="276" r:id="rId6"/>
    <p:sldId id="271" r:id="rId7"/>
    <p:sldId id="264" r:id="rId8"/>
    <p:sldId id="277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 Wassell" initials="PW" lastIdx="3" clrIdx="0">
    <p:extLst>
      <p:ext uri="{19B8F6BF-5375-455C-9EA6-DF929625EA0E}">
        <p15:presenceInfo xmlns:p15="http://schemas.microsoft.com/office/powerpoint/2012/main" userId="609912a88ec840f0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02BE"/>
    <a:srgbClr val="FF0066"/>
    <a:srgbClr val="FDFECE"/>
    <a:srgbClr val="A6E0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64" autoAdjust="0"/>
    <p:restoredTop sz="94660"/>
  </p:normalViewPr>
  <p:slideViewPr>
    <p:cSldViewPr snapToGrid="0">
      <p:cViewPr varScale="1">
        <p:scale>
          <a:sx n="85" d="100"/>
          <a:sy n="85" d="100"/>
        </p:scale>
        <p:origin x="46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6991D-91F1-47E4-9DAF-21CEC2F8DE95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FE4C-A634-4807-96C1-0C7CA02D54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789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6991D-91F1-47E4-9DAF-21CEC2F8DE95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FE4C-A634-4807-96C1-0C7CA02D54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361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6991D-91F1-47E4-9DAF-21CEC2F8DE95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FE4C-A634-4807-96C1-0C7CA02D54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6369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6991D-91F1-47E4-9DAF-21CEC2F8DE95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FE4C-A634-4807-96C1-0C7CA02D54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211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6991D-91F1-47E4-9DAF-21CEC2F8DE95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FE4C-A634-4807-96C1-0C7CA02D54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852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6991D-91F1-47E4-9DAF-21CEC2F8DE95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FE4C-A634-4807-96C1-0C7CA02D54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467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6991D-91F1-47E4-9DAF-21CEC2F8DE95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FE4C-A634-4807-96C1-0C7CA02D54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386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6991D-91F1-47E4-9DAF-21CEC2F8DE95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FE4C-A634-4807-96C1-0C7CA02D54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328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6991D-91F1-47E4-9DAF-21CEC2F8DE95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FE4C-A634-4807-96C1-0C7CA02D54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253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6991D-91F1-47E4-9DAF-21CEC2F8DE95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FE4C-A634-4807-96C1-0C7CA02D54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636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6991D-91F1-47E4-9DAF-21CEC2F8DE95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FE4C-A634-4807-96C1-0C7CA02D54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2974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accent1">
                <a:lumMod val="5000"/>
                <a:lumOff val="95000"/>
              </a:schemeClr>
            </a:gs>
            <a:gs pos="48000">
              <a:srgbClr val="00B0F0"/>
            </a:gs>
            <a:gs pos="97000">
              <a:schemeClr val="bg1"/>
            </a:gs>
            <a:gs pos="34000">
              <a:srgbClr val="6CD0F5"/>
            </a:gs>
            <a:gs pos="89000">
              <a:srgbClr val="A6E0EE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36991D-91F1-47E4-9DAF-21CEC2F8DE95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8FFE4C-A634-4807-96C1-0C7CA02D54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251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f8mjbVRqao" TargetMode="External"/><Relationship Id="rId2" Type="http://schemas.openxmlformats.org/officeDocument/2006/relationships/hyperlink" Target="https://www.youtube.com/watch?v=iSZ3BUru59A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9277" y="191041"/>
            <a:ext cx="8551069" cy="113877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en-GB" sz="3400" dirty="0">
                <a:latin typeface="Comic Sans MS" panose="030F0702030302020204" pitchFamily="66" charset="0"/>
              </a:rPr>
              <a:t>What are critical thinking skills? Why do we need these in the modern world?</a:t>
            </a:r>
            <a:endParaRPr lang="en-US" sz="34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401340" y="1593334"/>
            <a:ext cx="3519376" cy="332398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100" b="1" u="sng" dirty="0">
                <a:highlight>
                  <a:srgbClr val="FFFF00"/>
                </a:highlight>
                <a:latin typeface="Comic Sans MS" panose="030F0702030302020204" pitchFamily="66" charset="0"/>
              </a:rPr>
              <a:t>STARTER:</a:t>
            </a:r>
          </a:p>
          <a:p>
            <a:r>
              <a:rPr lang="en-GB" sz="2100" dirty="0" smtClean="0">
                <a:latin typeface="Comic Sans MS" panose="030F0702030302020204" pitchFamily="66" charset="0"/>
              </a:rPr>
              <a:t>What </a:t>
            </a:r>
            <a:r>
              <a:rPr lang="en-GB" sz="2100" dirty="0">
                <a:latin typeface="Comic Sans MS" panose="030F0702030302020204" pitchFamily="66" charset="0"/>
              </a:rPr>
              <a:t>questions should we ask about this social media post?</a:t>
            </a:r>
          </a:p>
          <a:p>
            <a:r>
              <a:rPr lang="en-GB" sz="21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How </a:t>
            </a:r>
            <a:r>
              <a:rPr lang="en-GB" sz="2100" dirty="0">
                <a:solidFill>
                  <a:prstClr val="black"/>
                </a:solidFill>
                <a:latin typeface="Comic Sans MS" panose="030F0702030302020204" pitchFamily="66" charset="0"/>
              </a:rPr>
              <a:t>can we start to investigate the truth behind this post?</a:t>
            </a:r>
          </a:p>
          <a:p>
            <a:r>
              <a:rPr lang="en-GB" sz="2100" dirty="0" smtClean="0">
                <a:latin typeface="Comic Sans MS" panose="030F0702030302020204" pitchFamily="66" charset="0"/>
              </a:rPr>
              <a:t>Explain </a:t>
            </a:r>
            <a:r>
              <a:rPr lang="en-GB" sz="2100" dirty="0">
                <a:latin typeface="Comic Sans MS" panose="030F0702030302020204" pitchFamily="66" charset="0"/>
              </a:rPr>
              <a:t>the terms ‘critical thinking skills’ and ‘fake news</a:t>
            </a:r>
            <a:r>
              <a:rPr lang="en-GB" sz="2100" dirty="0" smtClean="0">
                <a:latin typeface="Comic Sans MS" panose="030F0702030302020204" pitchFamily="66" charset="0"/>
              </a:rPr>
              <a:t>.’</a:t>
            </a:r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3F4CBF9-833C-483E-8B1A-109E803746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455" y="1503508"/>
            <a:ext cx="4963499" cy="4886683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375909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CE6C2130-2C4B-4614-B811-2BD48B8636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005" y="962442"/>
            <a:ext cx="5670295" cy="557106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9999E88-8EDD-44B0-B73C-D8D8AA7EE54A}"/>
              </a:ext>
            </a:extLst>
          </p:cNvPr>
          <p:cNvSpPr txBox="1"/>
          <p:nvPr/>
        </p:nvSpPr>
        <p:spPr>
          <a:xfrm>
            <a:off x="6177516" y="1201479"/>
            <a:ext cx="1924493" cy="17543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rgbClr val="7030A0"/>
                </a:solidFill>
                <a:latin typeface="Comic Sans MS" panose="030F0702030302020204" pitchFamily="66" charset="0"/>
              </a:rPr>
              <a:t>Who are the St George News? What might their name tell us about their beliefs?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EA0B07-F76C-4AF0-8AA7-D16454EABFBE}"/>
              </a:ext>
            </a:extLst>
          </p:cNvPr>
          <p:cNvSpPr txBox="1"/>
          <p:nvPr/>
        </p:nvSpPr>
        <p:spPr>
          <a:xfrm>
            <a:off x="5380076" y="513907"/>
            <a:ext cx="3055086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rgbClr val="7030A0"/>
                </a:solidFill>
                <a:latin typeface="Comic Sans MS" panose="030F0702030302020204" pitchFamily="66" charset="0"/>
              </a:rPr>
              <a:t>Are these really ‘facts’?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E5CF31E-FDE7-43EC-B9B6-71A677E8F975}"/>
              </a:ext>
            </a:extLst>
          </p:cNvPr>
          <p:cNvSpPr txBox="1"/>
          <p:nvPr/>
        </p:nvSpPr>
        <p:spPr>
          <a:xfrm>
            <a:off x="6170427" y="3129517"/>
            <a:ext cx="2548271" cy="923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rgbClr val="7030A0"/>
                </a:solidFill>
                <a:latin typeface="Comic Sans MS" panose="030F0702030302020204" pitchFamily="66" charset="0"/>
              </a:rPr>
              <a:t>Are they? And is this the reason behind it if they are?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05C39E-080B-41E4-AEE9-A9B5F9199105}"/>
              </a:ext>
            </a:extLst>
          </p:cNvPr>
          <p:cNvSpPr txBox="1"/>
          <p:nvPr/>
        </p:nvSpPr>
        <p:spPr>
          <a:xfrm>
            <a:off x="5812464" y="4366439"/>
            <a:ext cx="2746746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rgbClr val="7030A0"/>
                </a:solidFill>
                <a:latin typeface="Comic Sans MS" panose="030F0702030302020204" pitchFamily="66" charset="0"/>
              </a:rPr>
              <a:t>Is it? How do we know?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454D6E7-7784-4E72-8914-D00B71CC6062}"/>
              </a:ext>
            </a:extLst>
          </p:cNvPr>
          <p:cNvSpPr txBox="1"/>
          <p:nvPr/>
        </p:nvSpPr>
        <p:spPr>
          <a:xfrm>
            <a:off x="4072269" y="4997303"/>
            <a:ext cx="3884428" cy="6463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rgbClr val="7030A0"/>
                </a:solidFill>
                <a:latin typeface="Comic Sans MS" panose="030F0702030302020204" pitchFamily="66" charset="0"/>
              </a:rPr>
              <a:t>Are they implying that immigrants are committing lots of crime?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C183C6F-71CC-4913-883A-27C912DBBCEB}"/>
              </a:ext>
            </a:extLst>
          </p:cNvPr>
          <p:cNvSpPr txBox="1"/>
          <p:nvPr/>
        </p:nvSpPr>
        <p:spPr>
          <a:xfrm>
            <a:off x="2789275" y="283536"/>
            <a:ext cx="2505739" cy="6463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rgbClr val="7030A0"/>
                </a:solidFill>
                <a:latin typeface="Comic Sans MS" panose="030F0702030302020204" pitchFamily="66" charset="0"/>
              </a:rPr>
              <a:t>What is the source for this number?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BE949B4-4CFC-430A-AC29-768CF611C6CD}"/>
              </a:ext>
            </a:extLst>
          </p:cNvPr>
          <p:cNvSpPr txBox="1"/>
          <p:nvPr/>
        </p:nvSpPr>
        <p:spPr>
          <a:xfrm>
            <a:off x="5808923" y="5780568"/>
            <a:ext cx="3154324" cy="6463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rgbClr val="7030A0"/>
                </a:solidFill>
                <a:latin typeface="Comic Sans MS" panose="030F0702030302020204" pitchFamily="66" charset="0"/>
              </a:rPr>
              <a:t>Why do you want us to do this? What’s in it for you?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146854-A333-4B1E-9AAB-56575FCCFDEF}"/>
              </a:ext>
            </a:extLst>
          </p:cNvPr>
          <p:cNvSpPr txBox="1"/>
          <p:nvPr/>
        </p:nvSpPr>
        <p:spPr>
          <a:xfrm>
            <a:off x="241006" y="255183"/>
            <a:ext cx="2204483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QUESTIONS WE MIGHT ASK:</a:t>
            </a:r>
          </a:p>
        </p:txBody>
      </p:sp>
    </p:spTree>
    <p:extLst>
      <p:ext uri="{BB962C8B-B14F-4D97-AF65-F5344CB8AC3E}">
        <p14:creationId xmlns:p14="http://schemas.microsoft.com/office/powerpoint/2010/main" val="40400365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60653" y="1855086"/>
            <a:ext cx="7151989" cy="22467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Today’s LOs:</a:t>
            </a:r>
          </a:p>
          <a:p>
            <a:endParaRPr lang="en-GB" sz="20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Explain </a:t>
            </a:r>
            <a:r>
              <a:rPr lang="en-GB" sz="2000" dirty="0">
                <a:latin typeface="Comic Sans MS" panose="030F0702030302020204" pitchFamily="66" charset="0"/>
              </a:rPr>
              <a:t>in detail the different aspects of critical thinking and why critical thinking is important. Analyse the validity of a social media post using sources.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76E104-565E-48BF-A499-D237512C24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64" y="219886"/>
            <a:ext cx="8846063" cy="1548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4032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7A4C53F-C157-4793-BA75-A27FCB009D02}"/>
              </a:ext>
            </a:extLst>
          </p:cNvPr>
          <p:cNvSpPr txBox="1"/>
          <p:nvPr/>
        </p:nvSpPr>
        <p:spPr>
          <a:xfrm>
            <a:off x="255178" y="774631"/>
            <a:ext cx="4529473" cy="166199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1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How </a:t>
            </a:r>
            <a:r>
              <a:rPr lang="en-GB" sz="2100" b="1" dirty="0">
                <a:solidFill>
                  <a:srgbClr val="7030A0"/>
                </a:solidFill>
                <a:latin typeface="Comic Sans MS" panose="030F0702030302020204" pitchFamily="66" charset="0"/>
              </a:rPr>
              <a:t>many of today’s key terms do we know already?</a:t>
            </a:r>
          </a:p>
          <a:p>
            <a:endParaRPr lang="en-GB" sz="20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Match </a:t>
            </a:r>
            <a:r>
              <a:rPr lang="en-GB" sz="2000" dirty="0">
                <a:latin typeface="Comic Sans MS" panose="030F0702030302020204" pitchFamily="66" charset="0"/>
              </a:rPr>
              <a:t>up the key terms to their </a:t>
            </a:r>
            <a:r>
              <a:rPr lang="en-GB" sz="2000" dirty="0" smtClean="0">
                <a:latin typeface="Comic Sans MS" panose="030F0702030302020204" pitchFamily="66" charset="0"/>
              </a:rPr>
              <a:t>definitions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42BAA9B-A1D6-4663-9E28-AC08B6A62E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9914" y="2565112"/>
            <a:ext cx="1390008" cy="66452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BFCD30F-C086-4B2F-B789-EAACBBD4CC8E}"/>
              </a:ext>
            </a:extLst>
          </p:cNvPr>
          <p:cNvSpPr txBox="1"/>
          <p:nvPr/>
        </p:nvSpPr>
        <p:spPr>
          <a:xfrm>
            <a:off x="191387" y="287079"/>
            <a:ext cx="20627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highlight>
                  <a:srgbClr val="FFFF00"/>
                </a:highlight>
                <a:latin typeface="Comic Sans MS" panose="030F0702030302020204" pitchFamily="66" charset="0"/>
              </a:rPr>
              <a:t>Task One:</a:t>
            </a:r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1D5B1485-1DB1-4BE3-9CF5-F02E558F48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3325" y="733646"/>
            <a:ext cx="3802265" cy="274217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F5350433-4A46-4206-A23F-4D3149C3C5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1436">
            <a:off x="5454503" y="4136065"/>
            <a:ext cx="3098483" cy="1688028"/>
          </a:xfrm>
          <a:prstGeom prst="rect">
            <a:avLst/>
          </a:prstGeom>
          <a:solidFill>
            <a:srgbClr val="FFFF00"/>
          </a:solidFill>
          <a:ln w="76200">
            <a:solidFill>
              <a:srgbClr val="FF0000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  <p:extLst>
      <p:ext uri="{BB962C8B-B14F-4D97-AF65-F5344CB8AC3E}">
        <p14:creationId xmlns:p14="http://schemas.microsoft.com/office/powerpoint/2010/main" val="38043116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1DA59A9D-3B98-469B-A410-B7289A1362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23" y="177058"/>
            <a:ext cx="6650893" cy="63950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FA44ECF-5AB7-4C9E-9BFD-B89EE7B8A8C7}"/>
              </a:ext>
            </a:extLst>
          </p:cNvPr>
          <p:cNvSpPr txBox="1"/>
          <p:nvPr/>
        </p:nvSpPr>
        <p:spPr>
          <a:xfrm>
            <a:off x="7293936" y="287079"/>
            <a:ext cx="1733106" cy="22467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000" b="1" dirty="0">
                <a:highlight>
                  <a:srgbClr val="FFFF00"/>
                </a:highlight>
                <a:latin typeface="Comic Sans MS" panose="030F0702030302020204" pitchFamily="66" charset="0"/>
              </a:rPr>
              <a:t>Task One: Answers –</a:t>
            </a:r>
          </a:p>
          <a:p>
            <a:endParaRPr lang="en-GB" sz="2000" b="1" dirty="0">
              <a:latin typeface="Comic Sans MS" panose="030F0702030302020204" pitchFamily="66" charset="0"/>
            </a:endParaRPr>
          </a:p>
          <a:p>
            <a:r>
              <a:rPr lang="en-GB" sz="2000" b="1" dirty="0">
                <a:solidFill>
                  <a:srgbClr val="0602BE"/>
                </a:solidFill>
                <a:latin typeface="Comic Sans MS" panose="030F0702030302020204" pitchFamily="66" charset="0"/>
              </a:rPr>
              <a:t>Correct the ones you didn’t get right!</a:t>
            </a:r>
          </a:p>
        </p:txBody>
      </p:sp>
    </p:spTree>
    <p:extLst>
      <p:ext uri="{BB962C8B-B14F-4D97-AF65-F5344CB8AC3E}">
        <p14:creationId xmlns:p14="http://schemas.microsoft.com/office/powerpoint/2010/main" val="1953243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97905C7-2426-4DD5-A365-8DC1E6400EDB}"/>
              </a:ext>
            </a:extLst>
          </p:cNvPr>
          <p:cNvSpPr txBox="1"/>
          <p:nvPr/>
        </p:nvSpPr>
        <p:spPr>
          <a:xfrm>
            <a:off x="366294" y="301560"/>
            <a:ext cx="8407929" cy="3447098"/>
          </a:xfrm>
          <a:prstGeom prst="rect">
            <a:avLst/>
          </a:prstGeom>
          <a:solidFill>
            <a:sysClr val="window" lastClr="FFFFFF"/>
          </a:solidFill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sz="2300" b="1" u="sng" kern="0" dirty="0">
                <a:solidFill>
                  <a:srgbClr val="7030A0"/>
                </a:solidFill>
                <a:highlight>
                  <a:srgbClr val="FFFF00"/>
                </a:highlight>
                <a:latin typeface="Comic Sans MS" panose="030F0702030302020204" pitchFamily="66" charset="0"/>
                <a:cs typeface="Arial"/>
              </a:rPr>
              <a:t>Task Two: </a:t>
            </a:r>
          </a:p>
          <a:p>
            <a:pPr>
              <a:defRPr/>
            </a:pPr>
            <a:r>
              <a:rPr lang="en-GB" sz="2300" kern="0" dirty="0">
                <a:solidFill>
                  <a:srgbClr val="0070C0"/>
                </a:solidFill>
                <a:latin typeface="Comic Sans MS" panose="030F0702030302020204" pitchFamily="66" charset="0"/>
                <a:cs typeface="Arial"/>
              </a:rPr>
              <a:t>We will now find out more </a:t>
            </a:r>
          </a:p>
          <a:p>
            <a:pPr>
              <a:defRPr/>
            </a:pPr>
            <a:r>
              <a:rPr lang="en-GB" sz="2300" kern="0" dirty="0">
                <a:solidFill>
                  <a:srgbClr val="0070C0"/>
                </a:solidFill>
                <a:latin typeface="Comic Sans MS" panose="030F0702030302020204" pitchFamily="66" charset="0"/>
                <a:cs typeface="Arial"/>
              </a:rPr>
              <a:t>about what critical thinking </a:t>
            </a:r>
          </a:p>
          <a:p>
            <a:pPr>
              <a:defRPr/>
            </a:pPr>
            <a:r>
              <a:rPr lang="en-GB" sz="2300" kern="0" dirty="0">
                <a:solidFill>
                  <a:srgbClr val="0070C0"/>
                </a:solidFill>
                <a:latin typeface="Comic Sans MS" panose="030F0702030302020204" pitchFamily="66" charset="0"/>
                <a:cs typeface="Arial"/>
              </a:rPr>
              <a:t>involves, why it’s important</a:t>
            </a:r>
          </a:p>
          <a:p>
            <a:pPr>
              <a:defRPr/>
            </a:pPr>
            <a:r>
              <a:rPr lang="en-GB" sz="2300" kern="0" dirty="0">
                <a:solidFill>
                  <a:srgbClr val="0070C0"/>
                </a:solidFill>
                <a:latin typeface="Comic Sans MS" panose="030F0702030302020204" pitchFamily="66" charset="0"/>
                <a:cs typeface="Arial"/>
              </a:rPr>
              <a:t>and why it’s such a useful </a:t>
            </a:r>
          </a:p>
          <a:p>
            <a:pPr>
              <a:defRPr/>
            </a:pPr>
            <a:r>
              <a:rPr lang="en-GB" sz="2300" kern="0" dirty="0">
                <a:solidFill>
                  <a:srgbClr val="0070C0"/>
                </a:solidFill>
                <a:latin typeface="Comic Sans MS" panose="030F0702030302020204" pitchFamily="66" charset="0"/>
                <a:cs typeface="Arial"/>
              </a:rPr>
              <a:t>skill to have.</a:t>
            </a:r>
            <a:endParaRPr lang="en-GB" sz="1600" kern="0" dirty="0">
              <a:solidFill>
                <a:srgbClr val="0070C0"/>
              </a:solidFill>
              <a:latin typeface="Comic Sans MS" panose="030F0702030302020204" pitchFamily="66" charset="0"/>
              <a:cs typeface="Arial"/>
            </a:endParaRPr>
          </a:p>
          <a:p>
            <a:pPr>
              <a:defRPr/>
            </a:pPr>
            <a:endParaRPr lang="en-GB" sz="1600" kern="0" dirty="0">
              <a:solidFill>
                <a:srgbClr val="0070C0"/>
              </a:solidFill>
              <a:latin typeface="Comic Sans MS" panose="030F0702030302020204" pitchFamily="66" charset="0"/>
              <a:cs typeface="Arial"/>
            </a:endParaRPr>
          </a:p>
          <a:p>
            <a:pPr>
              <a:defRPr/>
            </a:pPr>
            <a:endParaRPr lang="en-GB" sz="1600" kern="0" dirty="0">
              <a:solidFill>
                <a:srgbClr val="0070C0"/>
              </a:solidFill>
              <a:latin typeface="Comic Sans MS" panose="030F0702030302020204" pitchFamily="66" charset="0"/>
              <a:cs typeface="Arial"/>
            </a:endParaRPr>
          </a:p>
          <a:p>
            <a:pPr>
              <a:defRPr/>
            </a:pPr>
            <a:endParaRPr lang="en-GB" sz="1600" kern="0" dirty="0">
              <a:solidFill>
                <a:srgbClr val="0070C0"/>
              </a:solidFill>
              <a:latin typeface="Comic Sans MS" panose="030F0702030302020204" pitchFamily="66" charset="0"/>
              <a:cs typeface="Arial"/>
            </a:endParaRPr>
          </a:p>
          <a:p>
            <a:pPr>
              <a:defRPr/>
            </a:pPr>
            <a:endParaRPr lang="en-GB" sz="1600" b="1" kern="0" dirty="0">
              <a:solidFill>
                <a:prstClr val="black"/>
              </a:solidFill>
              <a:latin typeface="Comic Sans MS" panose="030F0702030302020204" pitchFamily="66" charset="0"/>
              <a:cs typeface="Arial"/>
            </a:endParaRPr>
          </a:p>
          <a:p>
            <a:pPr>
              <a:defRPr/>
            </a:pPr>
            <a:r>
              <a:rPr lang="en-GB" sz="1600" b="1" kern="0" dirty="0" smtClean="0">
                <a:solidFill>
                  <a:prstClr val="black"/>
                </a:solidFill>
                <a:latin typeface="Comic Sans MS" panose="030F0702030302020204" pitchFamily="66" charset="0"/>
                <a:cs typeface="Arial"/>
              </a:rPr>
              <a:t>Read over and discuss as a class any key issues</a:t>
            </a:r>
            <a:endParaRPr lang="en-GB" sz="1600" b="1" kern="0" dirty="0">
              <a:solidFill>
                <a:prstClr val="black"/>
              </a:solidFill>
              <a:latin typeface="Comic Sans MS" panose="030F0702030302020204" pitchFamily="66" charset="0"/>
              <a:cs typeface="Arial"/>
            </a:endParaRPr>
          </a:p>
        </p:txBody>
      </p:sp>
      <p:pic>
        <p:nvPicPr>
          <p:cNvPr id="3" name="Picture 2" descr="A screenshot of a newspaper&#10;&#10;Description automatically generated">
            <a:extLst>
              <a:ext uri="{FF2B5EF4-FFF2-40B4-BE49-F238E27FC236}">
                <a16:creationId xmlns:a16="http://schemas.microsoft.com/office/drawing/2014/main" id="{B67BEEF1-7FD1-4D9A-A4DD-FE10C87BC7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48641">
            <a:off x="4942989" y="779070"/>
            <a:ext cx="3488628" cy="228160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Arrow: Right 5">
            <a:extLst>
              <a:ext uri="{FF2B5EF4-FFF2-40B4-BE49-F238E27FC236}">
                <a16:creationId xmlns:a16="http://schemas.microsoft.com/office/drawing/2014/main" id="{3FD85FC9-F9D7-4E67-A82A-B8378441BFA4}"/>
              </a:ext>
            </a:extLst>
          </p:cNvPr>
          <p:cNvSpPr/>
          <p:nvPr/>
        </p:nvSpPr>
        <p:spPr>
          <a:xfrm>
            <a:off x="3617184" y="2094357"/>
            <a:ext cx="1651802" cy="448307"/>
          </a:xfrm>
          <a:prstGeom prst="rightArrow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GB" kern="0" dirty="0">
              <a:solidFill>
                <a:prstClr val="white"/>
              </a:solidFill>
              <a:cs typeface="Arial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11DEBD2-F48E-4D7D-B251-8DCFAD6254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3599" y="4385393"/>
            <a:ext cx="2680624" cy="2044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3697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7449" y="180753"/>
            <a:ext cx="8828328" cy="40664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000" b="1" u="sng" dirty="0">
                <a:solidFill>
                  <a:srgbClr val="7030A0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Task 3 </a:t>
            </a:r>
            <a:r>
              <a:rPr lang="en-GB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–  How can we develop our critical thinking skills?</a:t>
            </a:r>
          </a:p>
          <a:p>
            <a:endParaRPr lang="en-GB" sz="7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1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US" sz="1600" dirty="0">
                <a:latin typeface="Comic Sans MS" panose="030F0702030302020204" pitchFamily="66" charset="0"/>
                <a:ea typeface="Noto Sans CJK SC Regular"/>
                <a:cs typeface="FreeSans"/>
              </a:rPr>
              <a:t>Watch the clips and answer </a:t>
            </a:r>
            <a:r>
              <a:rPr lang="en-US" sz="1600" dirty="0" smtClean="0">
                <a:latin typeface="Comic Sans MS" panose="030F0702030302020204" pitchFamily="66" charset="0"/>
                <a:ea typeface="Noto Sans CJK SC Regular"/>
                <a:cs typeface="FreeSans"/>
              </a:rPr>
              <a:t>the questions </a:t>
            </a:r>
            <a:r>
              <a:rPr lang="en-US" sz="1600" dirty="0">
                <a:latin typeface="Comic Sans MS" panose="030F0702030302020204" pitchFamily="66" charset="0"/>
                <a:ea typeface="Noto Sans CJK SC Regular"/>
                <a:cs typeface="FreeSans"/>
              </a:rPr>
              <a:t>on your worksheet.</a:t>
            </a:r>
          </a:p>
          <a:p>
            <a:endParaRPr lang="en-US" sz="600" dirty="0">
              <a:latin typeface="Comic Sans MS" panose="030F0702030302020204" pitchFamily="66" charset="0"/>
              <a:ea typeface="Noto Sans CJK SC Regular"/>
              <a:cs typeface="FreeSans"/>
            </a:endParaRPr>
          </a:p>
          <a:p>
            <a:endParaRPr lang="en-GB" sz="400" dirty="0">
              <a:latin typeface="Comic Sans MS" panose="030F0702030302020204" pitchFamily="66" charset="0"/>
            </a:endParaRPr>
          </a:p>
          <a:p>
            <a:endParaRPr lang="en-GB" sz="300" dirty="0"/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100" b="1" dirty="0">
                <a:solidFill>
                  <a:srgbClr val="222222"/>
                </a:solidFill>
                <a:highlight>
                  <a:srgbClr val="FFFFFF"/>
                </a:highlight>
                <a:latin typeface="Comic Sans MS" panose="030F0702030302020204" pitchFamily="66" charset="0"/>
                <a:ea typeface="Arial" panose="020B0604020202020204" pitchFamily="34" charset="0"/>
              </a:rPr>
              <a:t>1: </a:t>
            </a:r>
            <a:r>
              <a:rPr lang="en-GB" sz="1100" dirty="0">
                <a:solidFill>
                  <a:srgbClr val="222222"/>
                </a:solidFill>
                <a:highlight>
                  <a:srgbClr val="FFFFFF"/>
                </a:highlight>
                <a:latin typeface="Comic Sans MS" panose="030F0702030302020204" pitchFamily="66" charset="0"/>
                <a:ea typeface="Arial" panose="020B0604020202020204" pitchFamily="34" charset="0"/>
              </a:rPr>
              <a:t> </a:t>
            </a:r>
            <a:r>
              <a:rPr lang="en-GB" sz="1200" dirty="0">
                <a:highlight>
                  <a:srgbClr val="FFFFFF"/>
                </a:highlight>
                <a:latin typeface="Comic Sans MS" panose="030F0702030302020204" pitchFamily="66" charset="0"/>
                <a:hlinkClick r:id="rId2"/>
              </a:rPr>
              <a:t>https://www.youtube.com/watch?v=iSZ3BUru59A</a:t>
            </a:r>
            <a:r>
              <a:rPr lang="en-GB" sz="1200" dirty="0">
                <a:highlight>
                  <a:srgbClr val="FFFFFF"/>
                </a:highlight>
                <a:latin typeface="Comic Sans MS" panose="030F0702030302020204" pitchFamily="66" charset="0"/>
              </a:rPr>
              <a:t>     2: </a:t>
            </a:r>
            <a:r>
              <a:rPr lang="en-GB" sz="1200" dirty="0">
                <a:highlight>
                  <a:srgbClr val="FFFFFF"/>
                </a:highlight>
                <a:latin typeface="Comic Sans MS" panose="030F0702030302020204" pitchFamily="66" charset="0"/>
                <a:hlinkClick r:id="rId3"/>
              </a:rPr>
              <a:t>https://www.youtube.com/watch?v=xf8mjbVRqao</a:t>
            </a:r>
            <a:endParaRPr lang="en-GB" dirty="0">
              <a:highlight>
                <a:srgbClr val="FFFFFF"/>
              </a:highlight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en-GB" sz="30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600" dirty="0" smtClean="0">
                <a:solidFill>
                  <a:srgbClr val="222222"/>
                </a:solidFill>
                <a:highlight>
                  <a:srgbClr val="FFFFFF"/>
                </a:highlight>
                <a:latin typeface="Comic Sans MS" panose="030F0702030302020204" pitchFamily="66" charset="0"/>
                <a:ea typeface="Arial" panose="020B0604020202020204" pitchFamily="34" charset="0"/>
              </a:rPr>
              <a:t>Questions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600" dirty="0" smtClean="0">
                <a:solidFill>
                  <a:srgbClr val="222222"/>
                </a:solidFill>
                <a:highlight>
                  <a:srgbClr val="FFFFFF"/>
                </a:highlight>
                <a:latin typeface="Comic Sans MS" panose="030F0702030302020204" pitchFamily="66" charset="0"/>
                <a:ea typeface="Arial" panose="020B0604020202020204" pitchFamily="34" charset="0"/>
              </a:rPr>
              <a:t>How </a:t>
            </a:r>
            <a:r>
              <a:rPr lang="en-GB" sz="1600" dirty="0">
                <a:solidFill>
                  <a:srgbClr val="222222"/>
                </a:solidFill>
                <a:highlight>
                  <a:srgbClr val="FFFFFF"/>
                </a:highlight>
                <a:latin typeface="Comic Sans MS" panose="030F0702030302020204" pitchFamily="66" charset="0"/>
                <a:ea typeface="Arial" panose="020B0604020202020204" pitchFamily="34" charset="0"/>
              </a:rPr>
              <a:t>does the brain take shortcuts?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600" dirty="0" smtClean="0">
                <a:solidFill>
                  <a:srgbClr val="222222"/>
                </a:solidFill>
                <a:highlight>
                  <a:srgbClr val="FFFFFF"/>
                </a:highlight>
                <a:latin typeface="Comic Sans MS" panose="030F0702030302020204" pitchFamily="66" charset="0"/>
                <a:ea typeface="Arial" panose="020B0604020202020204" pitchFamily="34" charset="0"/>
              </a:rPr>
              <a:t>Describe </a:t>
            </a:r>
            <a:r>
              <a:rPr lang="en-GB" sz="1600" dirty="0">
                <a:solidFill>
                  <a:srgbClr val="222222"/>
                </a:solidFill>
                <a:highlight>
                  <a:srgbClr val="FFFFFF"/>
                </a:highlight>
                <a:latin typeface="Comic Sans MS" panose="030F0702030302020204" pitchFamily="66" charset="0"/>
                <a:ea typeface="Arial" panose="020B0604020202020204" pitchFamily="34" charset="0"/>
              </a:rPr>
              <a:t>three ways the brain takes shortcuts: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600" dirty="0">
                <a:solidFill>
                  <a:srgbClr val="222222"/>
                </a:solidFill>
                <a:highlight>
                  <a:srgbClr val="FFFFFF"/>
                </a:highlight>
                <a:latin typeface="Comic Sans MS" panose="030F0702030302020204" pitchFamily="66" charset="0"/>
                <a:ea typeface="Arial" panose="020B0604020202020204" pitchFamily="34" charset="0"/>
              </a:rPr>
              <a:t>How can biases ‘blind us’?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600" dirty="0">
                <a:solidFill>
                  <a:srgbClr val="222222"/>
                </a:solidFill>
                <a:highlight>
                  <a:srgbClr val="FFFFFF"/>
                </a:highlight>
                <a:latin typeface="Comic Sans MS" panose="030F0702030302020204" pitchFamily="66" charset="0"/>
                <a:ea typeface="Arial" panose="020B0604020202020204" pitchFamily="34" charset="0"/>
              </a:rPr>
              <a:t>What is logic?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600" dirty="0">
                <a:solidFill>
                  <a:srgbClr val="222222"/>
                </a:solidFill>
                <a:highlight>
                  <a:srgbClr val="FFFFFF"/>
                </a:highlight>
                <a:latin typeface="Comic Sans MS" panose="030F0702030302020204" pitchFamily="66" charset="0"/>
                <a:ea typeface="Arial" panose="020B0604020202020204" pitchFamily="34" charset="0"/>
              </a:rPr>
              <a:t>What type of articles are disguised as news stories?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600" dirty="0">
                <a:solidFill>
                  <a:srgbClr val="222222"/>
                </a:solidFill>
                <a:highlight>
                  <a:srgbClr val="FFFFFF"/>
                </a:highlight>
                <a:latin typeface="Comic Sans MS" panose="030F0702030302020204" pitchFamily="66" charset="0"/>
                <a:ea typeface="Arial" panose="020B0604020202020204" pitchFamily="34" charset="0"/>
              </a:rPr>
              <a:t>Why do we need to compare a range of credible news sources?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600" dirty="0" smtClean="0">
                <a:solidFill>
                  <a:srgbClr val="222222"/>
                </a:solidFill>
                <a:highlight>
                  <a:srgbClr val="FFFFFF"/>
                </a:highlight>
                <a:latin typeface="Comic Sans MS" panose="030F0702030302020204" pitchFamily="66" charset="0"/>
                <a:ea typeface="Arial" panose="020B0604020202020204" pitchFamily="34" charset="0"/>
              </a:rPr>
              <a:t>What </a:t>
            </a:r>
            <a:r>
              <a:rPr lang="en-GB" sz="1600" dirty="0">
                <a:solidFill>
                  <a:srgbClr val="222222"/>
                </a:solidFill>
                <a:highlight>
                  <a:srgbClr val="FFFFFF"/>
                </a:highlight>
                <a:latin typeface="Comic Sans MS" panose="030F0702030302020204" pitchFamily="66" charset="0"/>
                <a:ea typeface="Arial" panose="020B0604020202020204" pitchFamily="34" charset="0"/>
              </a:rPr>
              <a:t>are the Critical ‘5 Cs’?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600" dirty="0">
                <a:solidFill>
                  <a:srgbClr val="222222"/>
                </a:solidFill>
                <a:highlight>
                  <a:srgbClr val="FFFFFF"/>
                </a:highlight>
                <a:latin typeface="Comic Sans MS" panose="030F0702030302020204" pitchFamily="66" charset="0"/>
                <a:ea typeface="Arial" panose="020B0604020202020204" pitchFamily="34" charset="0"/>
              </a:rPr>
              <a:t>The second clip says many of a top US university cannot distinguish fake from real news. What does that suggest for the wider global population?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041262-5904-4DBF-B1FC-3A037D89C4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2964" y="1613047"/>
            <a:ext cx="2583277" cy="1970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91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89954E3-1835-41E6-B97B-9C0468862D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3656" y="4520565"/>
            <a:ext cx="4699591" cy="209033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417CE15-8E71-4F08-BA5B-8C2F12C531B4}"/>
              </a:ext>
            </a:extLst>
          </p:cNvPr>
          <p:cNvSpPr txBox="1"/>
          <p:nvPr/>
        </p:nvSpPr>
        <p:spPr>
          <a:xfrm>
            <a:off x="308344" y="818706"/>
            <a:ext cx="5443870" cy="304698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602BE"/>
                </a:solidFill>
                <a:latin typeface="Comic Sans MS" panose="030F0702030302020204" pitchFamily="66" charset="0"/>
              </a:rPr>
              <a:t>So now we know how to think critically, we can do a little fact-checking.</a:t>
            </a:r>
          </a:p>
          <a:p>
            <a:endParaRPr lang="en-GB" sz="1200" dirty="0">
              <a:solidFill>
                <a:srgbClr val="0602BE"/>
              </a:solidFill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You have been given a selection of credible sources. These are from a variety of official UK news sources.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Read </a:t>
            </a:r>
            <a:r>
              <a:rPr lang="en-GB" sz="2000" dirty="0">
                <a:latin typeface="Comic Sans MS" panose="030F0702030302020204" pitchFamily="66" charset="0"/>
              </a:rPr>
              <a:t>the sources carefully and </a:t>
            </a:r>
            <a:r>
              <a:rPr lang="en-GB" sz="2000" dirty="0" smtClean="0">
                <a:latin typeface="Comic Sans MS" panose="030F0702030302020204" pitchFamily="66" charset="0"/>
              </a:rPr>
              <a:t>Have </a:t>
            </a:r>
            <a:r>
              <a:rPr lang="en-GB" sz="2000" dirty="0">
                <a:latin typeface="Comic Sans MS" panose="030F0702030302020204" pitchFamily="66" charset="0"/>
              </a:rPr>
              <a:t>you </a:t>
            </a:r>
            <a:r>
              <a:rPr lang="en-GB" sz="2000" dirty="0" smtClean="0">
                <a:latin typeface="Comic Sans MS" panose="030F0702030302020204" pitchFamily="66" charset="0"/>
              </a:rPr>
              <a:t>opinions on </a:t>
            </a:r>
            <a:r>
              <a:rPr lang="en-GB" sz="2000" dirty="0">
                <a:latin typeface="Comic Sans MS" panose="030F0702030302020204" pitchFamily="66" charset="0"/>
              </a:rPr>
              <a:t>the original post changed? Explain how and why this is</a:t>
            </a:r>
            <a:r>
              <a:rPr lang="en-GB" sz="2000" dirty="0" smtClean="0">
                <a:latin typeface="Comic Sans MS" panose="030F0702030302020204" pitchFamily="66" charset="0"/>
              </a:rPr>
              <a:t>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7" name="Picture 6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5113C3BA-81D3-4044-9423-5B84AC4101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8860">
            <a:off x="6311448" y="703592"/>
            <a:ext cx="2397607" cy="336941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2AB1E5E-6A80-4A32-AE09-7738B15D6069}"/>
              </a:ext>
            </a:extLst>
          </p:cNvPr>
          <p:cNvSpPr/>
          <p:nvPr/>
        </p:nvSpPr>
        <p:spPr>
          <a:xfrm>
            <a:off x="274742" y="224687"/>
            <a:ext cx="18101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2400" b="1" u="sng" kern="0" dirty="0">
                <a:highlight>
                  <a:srgbClr val="FFFF00"/>
                </a:highlight>
                <a:latin typeface="Comic Sans MS" panose="030F0702030302020204" pitchFamily="66" charset="0"/>
                <a:cs typeface="Arial"/>
              </a:rPr>
              <a:t>Task Four:</a:t>
            </a: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405BD9D9-1141-41BA-9D54-F6072BAC1706}"/>
              </a:ext>
            </a:extLst>
          </p:cNvPr>
          <p:cNvSpPr/>
          <p:nvPr/>
        </p:nvSpPr>
        <p:spPr>
          <a:xfrm>
            <a:off x="5178056" y="2041452"/>
            <a:ext cx="1244009" cy="62732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2324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948C197-3237-40F1-A064-36133F1E34FC}"/>
              </a:ext>
            </a:extLst>
          </p:cNvPr>
          <p:cNvSpPr txBox="1"/>
          <p:nvPr/>
        </p:nvSpPr>
        <p:spPr>
          <a:xfrm>
            <a:off x="258904" y="3992230"/>
            <a:ext cx="8576752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7030A0"/>
                </a:solidFill>
                <a:latin typeface="Comic Sans MS" panose="030F0702030302020204" pitchFamily="66" charset="0"/>
              </a:rPr>
              <a:t>Today’s LOs:</a:t>
            </a:r>
          </a:p>
          <a:p>
            <a:r>
              <a:rPr lang="en-GB" smtClean="0">
                <a:latin typeface="Comic Sans MS" panose="030F0702030302020204" pitchFamily="66" charset="0"/>
              </a:rPr>
              <a:t>Explain </a:t>
            </a:r>
            <a:r>
              <a:rPr lang="en-GB" dirty="0">
                <a:latin typeface="Comic Sans MS" panose="030F0702030302020204" pitchFamily="66" charset="0"/>
              </a:rPr>
              <a:t>in detail the different aspects of critical thinking and why critical thinking is important. Analyse the validity of a social media post using sources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1005" y="458059"/>
            <a:ext cx="8496764" cy="3231654"/>
          </a:xfrm>
          <a:prstGeom prst="rect">
            <a:avLst/>
          </a:prstGeom>
          <a:solidFill>
            <a:srgbClr val="FDFECE"/>
          </a:solidFill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latin typeface="Comic Sans MS" panose="030F0702030302020204" pitchFamily="66" charset="0"/>
              </a:rPr>
              <a:t>PLENARY -DEBATE TIME!</a:t>
            </a:r>
          </a:p>
          <a:p>
            <a:endParaRPr lang="en-GB" sz="900" b="1" u="sng" dirty="0">
              <a:latin typeface="Comic Sans MS" panose="030F0702030302020204" pitchFamily="66" charset="0"/>
            </a:endParaRPr>
          </a:p>
          <a:p>
            <a:endParaRPr lang="en-GB" sz="100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>
              <a:spcAft>
                <a:spcPts val="0"/>
              </a:spcAft>
            </a:pPr>
            <a:r>
              <a:rPr lang="en-GB" sz="2400" i="1" kern="50" dirty="0">
                <a:solidFill>
                  <a:srgbClr val="0602BE"/>
                </a:solidFill>
                <a:latin typeface="Comic Sans MS" panose="030F0702030302020204" pitchFamily="66" charset="0"/>
                <a:ea typeface="SimSun" panose="02010600030101010101" pitchFamily="2" charset="-122"/>
                <a:cs typeface="Comic Sans MS" panose="030F0702030302020204" pitchFamily="66" charset="0"/>
              </a:rPr>
              <a:t>“In order to form fair and reasonable opinions in the modern world, we need critical thinking skills.”</a:t>
            </a:r>
            <a:endParaRPr lang="en-GB" sz="1100" b="1" i="1" kern="50" dirty="0">
              <a:solidFill>
                <a:srgbClr val="0000FF"/>
              </a:solidFill>
              <a:latin typeface="Comic Sans MS" panose="030F0702030302020204" pitchFamily="66" charset="0"/>
              <a:ea typeface="SimSun" panose="02010600030101010101" pitchFamily="2" charset="-122"/>
            </a:endParaRPr>
          </a:p>
          <a:p>
            <a:pPr>
              <a:spcAft>
                <a:spcPts val="0"/>
              </a:spcAft>
            </a:pPr>
            <a:endParaRPr lang="en-GB" sz="1000" b="1" i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2000" dirty="0">
                <a:solidFill>
                  <a:srgbClr val="7030A0"/>
                </a:solidFill>
                <a:latin typeface="Comic Sans MS" panose="030F0702030302020204" pitchFamily="66" charset="0"/>
              </a:rPr>
              <a:t>Do you agree or disagree? Maybe you can </a:t>
            </a:r>
          </a:p>
          <a:p>
            <a:r>
              <a:rPr lang="en-GB" sz="2000" dirty="0">
                <a:solidFill>
                  <a:srgbClr val="7030A0"/>
                </a:solidFill>
                <a:latin typeface="Comic Sans MS" panose="030F0702030302020204" pitchFamily="66" charset="0"/>
              </a:rPr>
              <a:t>see both sides of this argument.</a:t>
            </a:r>
          </a:p>
          <a:p>
            <a:endParaRPr lang="en-GB" sz="6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6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ALL –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You have five minutes now to prepare your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own opinion on this statement.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A4A4E0F-1C1B-4D0A-AA02-17A491B5D8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6223" y="0"/>
            <a:ext cx="2147777" cy="952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1998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508</Words>
  <Application>Microsoft Office PowerPoint</Application>
  <PresentationFormat>On-screen Show (4:3)</PresentationFormat>
  <Paragraphs>73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SimSun</vt:lpstr>
      <vt:lpstr>Arial</vt:lpstr>
      <vt:lpstr>Calibri</vt:lpstr>
      <vt:lpstr>Calibri Light</vt:lpstr>
      <vt:lpstr>Comic Sans MS</vt:lpstr>
      <vt:lpstr>FreeSans</vt:lpstr>
      <vt:lpstr>Noto Sans CJK SC Regular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 Wassell</dc:creator>
  <cp:lastModifiedBy>Zoe Starkey</cp:lastModifiedBy>
  <cp:revision>28</cp:revision>
  <dcterms:created xsi:type="dcterms:W3CDTF">2019-05-28T10:30:01Z</dcterms:created>
  <dcterms:modified xsi:type="dcterms:W3CDTF">2022-05-12T08:58:39Z</dcterms:modified>
</cp:coreProperties>
</file>