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84" r:id="rId2"/>
    <p:sldId id="262" r:id="rId3"/>
    <p:sldId id="278" r:id="rId4"/>
    <p:sldId id="277" r:id="rId5"/>
    <p:sldId id="281" r:id="rId6"/>
    <p:sldId id="258" r:id="rId7"/>
    <p:sldId id="269" r:id="rId8"/>
    <p:sldId id="270" r:id="rId9"/>
    <p:sldId id="256" r:id="rId10"/>
    <p:sldId id="257" r:id="rId11"/>
    <p:sldId id="282" r:id="rId12"/>
    <p:sldId id="259" r:id="rId13"/>
    <p:sldId id="26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90DF8B-26A6-42C6-842A-8ED0EDC00BCB}" v="6" dt="2025-10-20T12:23:34.2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3" d="100"/>
          <a:sy n="63" d="100"/>
        </p:scale>
        <p:origin x="76" y="3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oe Starkey" userId="6c49f9b6-e716-47c8-a7d1-44620f1ea313" providerId="ADAL" clId="{7F67B31E-E735-4D30-B940-DDCA810B6304}"/>
    <pc:docChg chg="modSld">
      <pc:chgData name="Zoe Starkey" userId="6c49f9b6-e716-47c8-a7d1-44620f1ea313" providerId="ADAL" clId="{7F67B31E-E735-4D30-B940-DDCA810B6304}" dt="2025-10-20T12:21:50.305" v="2" actId="1076"/>
      <pc:docMkLst>
        <pc:docMk/>
      </pc:docMkLst>
      <pc:sldChg chg="modSp">
        <pc:chgData name="Zoe Starkey" userId="6c49f9b6-e716-47c8-a7d1-44620f1ea313" providerId="ADAL" clId="{7F67B31E-E735-4D30-B940-DDCA810B6304}" dt="2025-10-20T12:21:50.305" v="2" actId="1076"/>
        <pc:sldMkLst>
          <pc:docMk/>
          <pc:sldMk cId="381493542" sldId="281"/>
        </pc:sldMkLst>
        <pc:picChg chg="mod">
          <ac:chgData name="Zoe Starkey" userId="6c49f9b6-e716-47c8-a7d1-44620f1ea313" providerId="ADAL" clId="{7F67B31E-E735-4D30-B940-DDCA810B6304}" dt="2025-10-20T12:19:40.019" v="0"/>
          <ac:picMkLst>
            <pc:docMk/>
            <pc:sldMk cId="381493542" sldId="281"/>
            <ac:picMk id="5" creationId="{7ACD39E3-3CA1-A215-4226-185D4A961A54}"/>
          </ac:picMkLst>
        </pc:picChg>
        <pc:picChg chg="mod">
          <ac:chgData name="Zoe Starkey" userId="6c49f9b6-e716-47c8-a7d1-44620f1ea313" providerId="ADAL" clId="{7F67B31E-E735-4D30-B940-DDCA810B6304}" dt="2025-10-20T12:21:50.305" v="2" actId="1076"/>
          <ac:picMkLst>
            <pc:docMk/>
            <pc:sldMk cId="381493542" sldId="281"/>
            <ac:picMk id="6" creationId="{EB4F9918-72B5-1E21-A360-3092358DA22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5BDA4E-B5A6-4167-85FB-18C0A8007DC7}" type="datetimeFigureOut">
              <a:rPr lang="en-GB" smtClean="0"/>
              <a:t>20/10/2025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2A8AC0-3557-4F1A-A003-8FBA31DBE511}" type="slidenum">
              <a:rPr lang="en-GB" smtClean="0"/>
              <a:t>‹#›</a:t>
            </a:fld>
            <a:endParaRPr lang="en-GB"/>
          </a:p>
        </p:txBody>
      </p:sp>
    </p:spTree>
    <p:extLst>
      <p:ext uri="{BB962C8B-B14F-4D97-AF65-F5344CB8AC3E}">
        <p14:creationId xmlns:p14="http://schemas.microsoft.com/office/powerpoint/2010/main" val="2416609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CF7EA26-F571-43F4-828F-78CB09BD078A}" type="slidenum">
              <a:rPr lang="en-GB" smtClean="0"/>
              <a:t>1</a:t>
            </a:fld>
            <a:endParaRPr lang="en-GB"/>
          </a:p>
        </p:txBody>
      </p:sp>
    </p:spTree>
    <p:extLst>
      <p:ext uri="{BB962C8B-B14F-4D97-AF65-F5344CB8AC3E}">
        <p14:creationId xmlns:p14="http://schemas.microsoft.com/office/powerpoint/2010/main" val="2153226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3139A-BE1C-C6A7-4365-B72711C8C8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212F7F-AD05-A707-9A91-90D5D9232D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7492D2-726C-85CB-2D8F-F2419FF828A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A5AB38E-B871-F6BF-6910-EEF6C6AC38F4}"/>
              </a:ext>
            </a:extLst>
          </p:cNvPr>
          <p:cNvSpPr>
            <a:spLocks noGrp="1"/>
          </p:cNvSpPr>
          <p:nvPr>
            <p:ph type="sldNum" sz="quarter" idx="5"/>
          </p:nvPr>
        </p:nvSpPr>
        <p:spPr/>
        <p:txBody>
          <a:bodyPr/>
          <a:lstStyle/>
          <a:p>
            <a:fld id="{CD036860-DED8-42BC-86FC-D8B4753C6C59}" type="slidenum">
              <a:rPr lang="en-GB" smtClean="0"/>
              <a:t>2</a:t>
            </a:fld>
            <a:endParaRPr lang="en-GB"/>
          </a:p>
        </p:txBody>
      </p:sp>
    </p:spTree>
    <p:extLst>
      <p:ext uri="{BB962C8B-B14F-4D97-AF65-F5344CB8AC3E}">
        <p14:creationId xmlns:p14="http://schemas.microsoft.com/office/powerpoint/2010/main" val="1728911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3DE63-0A14-318B-9D69-F10E25C986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A25366E-1D9A-9482-D08F-C0E97FBF22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3CC52BA-BD77-6A40-73DB-11CF39C0A524}"/>
              </a:ext>
            </a:extLst>
          </p:cNvPr>
          <p:cNvSpPr>
            <a:spLocks noGrp="1"/>
          </p:cNvSpPr>
          <p:nvPr>
            <p:ph type="dt" sz="half" idx="10"/>
          </p:nvPr>
        </p:nvSpPr>
        <p:spPr/>
        <p:txBody>
          <a:bodyPr/>
          <a:lstStyle/>
          <a:p>
            <a:fld id="{ABC9800F-1EC6-4148-91BF-5242D4330EAA}" type="datetimeFigureOut">
              <a:rPr lang="en-GB" smtClean="0"/>
              <a:t>20/10/2025</a:t>
            </a:fld>
            <a:endParaRPr lang="en-GB"/>
          </a:p>
        </p:txBody>
      </p:sp>
      <p:sp>
        <p:nvSpPr>
          <p:cNvPr id="5" name="Footer Placeholder 4">
            <a:extLst>
              <a:ext uri="{FF2B5EF4-FFF2-40B4-BE49-F238E27FC236}">
                <a16:creationId xmlns:a16="http://schemas.microsoft.com/office/drawing/2014/main" id="{2C19C45E-9FBE-A715-8C5A-C99039C243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EBBAE-B88E-DBAA-232C-59010145C88F}"/>
              </a:ext>
            </a:extLst>
          </p:cNvPr>
          <p:cNvSpPr>
            <a:spLocks noGrp="1"/>
          </p:cNvSpPr>
          <p:nvPr>
            <p:ph type="sldNum" sz="quarter" idx="12"/>
          </p:nvPr>
        </p:nvSpPr>
        <p:spPr/>
        <p:txBody>
          <a:bodyPr/>
          <a:lstStyle/>
          <a:p>
            <a:fld id="{CF96EB4C-8138-4B35-9D5B-9FAD0ED9AF22}" type="slidenum">
              <a:rPr lang="en-GB" smtClean="0"/>
              <a:t>‹#›</a:t>
            </a:fld>
            <a:endParaRPr lang="en-GB"/>
          </a:p>
        </p:txBody>
      </p:sp>
    </p:spTree>
    <p:extLst>
      <p:ext uri="{BB962C8B-B14F-4D97-AF65-F5344CB8AC3E}">
        <p14:creationId xmlns:p14="http://schemas.microsoft.com/office/powerpoint/2010/main" val="2740573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37692-CAEB-E200-77F4-F2688981D96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FAA8899-4288-11B7-4ACE-CA35E391C3F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3EA191-9588-4ECE-3337-75072C1B77CF}"/>
              </a:ext>
            </a:extLst>
          </p:cNvPr>
          <p:cNvSpPr>
            <a:spLocks noGrp="1"/>
          </p:cNvSpPr>
          <p:nvPr>
            <p:ph type="dt" sz="half" idx="10"/>
          </p:nvPr>
        </p:nvSpPr>
        <p:spPr/>
        <p:txBody>
          <a:bodyPr/>
          <a:lstStyle/>
          <a:p>
            <a:fld id="{ABC9800F-1EC6-4148-91BF-5242D4330EAA}" type="datetimeFigureOut">
              <a:rPr lang="en-GB" smtClean="0"/>
              <a:t>20/10/2025</a:t>
            </a:fld>
            <a:endParaRPr lang="en-GB"/>
          </a:p>
        </p:txBody>
      </p:sp>
      <p:sp>
        <p:nvSpPr>
          <p:cNvPr id="5" name="Footer Placeholder 4">
            <a:extLst>
              <a:ext uri="{FF2B5EF4-FFF2-40B4-BE49-F238E27FC236}">
                <a16:creationId xmlns:a16="http://schemas.microsoft.com/office/drawing/2014/main" id="{AF9D3F6F-E4CA-402A-BC9D-82BBE40F27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B17C46-E0F3-7AA7-FC20-64FCF7D024D7}"/>
              </a:ext>
            </a:extLst>
          </p:cNvPr>
          <p:cNvSpPr>
            <a:spLocks noGrp="1"/>
          </p:cNvSpPr>
          <p:nvPr>
            <p:ph type="sldNum" sz="quarter" idx="12"/>
          </p:nvPr>
        </p:nvSpPr>
        <p:spPr/>
        <p:txBody>
          <a:bodyPr/>
          <a:lstStyle/>
          <a:p>
            <a:fld id="{CF96EB4C-8138-4B35-9D5B-9FAD0ED9AF22}" type="slidenum">
              <a:rPr lang="en-GB" smtClean="0"/>
              <a:t>‹#›</a:t>
            </a:fld>
            <a:endParaRPr lang="en-GB"/>
          </a:p>
        </p:txBody>
      </p:sp>
    </p:spTree>
    <p:extLst>
      <p:ext uri="{BB962C8B-B14F-4D97-AF65-F5344CB8AC3E}">
        <p14:creationId xmlns:p14="http://schemas.microsoft.com/office/powerpoint/2010/main" val="224528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C250B-2AB3-6467-1557-6052DA19E8A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9959098-5147-9C0E-1DE0-E8D8E398ABE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4D421C-110D-AB9E-AAFF-EE1E2D0471CE}"/>
              </a:ext>
            </a:extLst>
          </p:cNvPr>
          <p:cNvSpPr>
            <a:spLocks noGrp="1"/>
          </p:cNvSpPr>
          <p:nvPr>
            <p:ph type="dt" sz="half" idx="10"/>
          </p:nvPr>
        </p:nvSpPr>
        <p:spPr/>
        <p:txBody>
          <a:bodyPr/>
          <a:lstStyle/>
          <a:p>
            <a:fld id="{ABC9800F-1EC6-4148-91BF-5242D4330EAA}" type="datetimeFigureOut">
              <a:rPr lang="en-GB" smtClean="0"/>
              <a:t>20/10/2025</a:t>
            </a:fld>
            <a:endParaRPr lang="en-GB"/>
          </a:p>
        </p:txBody>
      </p:sp>
      <p:sp>
        <p:nvSpPr>
          <p:cNvPr id="5" name="Footer Placeholder 4">
            <a:extLst>
              <a:ext uri="{FF2B5EF4-FFF2-40B4-BE49-F238E27FC236}">
                <a16:creationId xmlns:a16="http://schemas.microsoft.com/office/drawing/2014/main" id="{EB29851B-30D4-BD01-F051-2E83968F26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D794AE-349F-FC20-4434-930D521705F5}"/>
              </a:ext>
            </a:extLst>
          </p:cNvPr>
          <p:cNvSpPr>
            <a:spLocks noGrp="1"/>
          </p:cNvSpPr>
          <p:nvPr>
            <p:ph type="sldNum" sz="quarter" idx="12"/>
          </p:nvPr>
        </p:nvSpPr>
        <p:spPr/>
        <p:txBody>
          <a:bodyPr/>
          <a:lstStyle/>
          <a:p>
            <a:fld id="{CF96EB4C-8138-4B35-9D5B-9FAD0ED9AF22}" type="slidenum">
              <a:rPr lang="en-GB" smtClean="0"/>
              <a:t>‹#›</a:t>
            </a:fld>
            <a:endParaRPr lang="en-GB"/>
          </a:p>
        </p:txBody>
      </p:sp>
    </p:spTree>
    <p:extLst>
      <p:ext uri="{BB962C8B-B14F-4D97-AF65-F5344CB8AC3E}">
        <p14:creationId xmlns:p14="http://schemas.microsoft.com/office/powerpoint/2010/main" val="1245481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F7DF0-5C76-C396-F0AB-A54E7777CE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8A2452D-7BE3-FB9B-3CB1-061C44A13A0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A35DF0A-60C8-29DA-3978-76DD28A76D3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4FD4E2E-A203-FB8F-2529-48EFAF6BA3BE}"/>
              </a:ext>
            </a:extLst>
          </p:cNvPr>
          <p:cNvSpPr>
            <a:spLocks noGrp="1"/>
          </p:cNvSpPr>
          <p:nvPr>
            <p:ph type="dt" sz="half" idx="10"/>
          </p:nvPr>
        </p:nvSpPr>
        <p:spPr/>
        <p:txBody>
          <a:bodyPr/>
          <a:lstStyle/>
          <a:p>
            <a:fld id="{ABC9800F-1EC6-4148-91BF-5242D4330EAA}" type="datetimeFigureOut">
              <a:rPr lang="en-GB" smtClean="0"/>
              <a:t>20/10/2025</a:t>
            </a:fld>
            <a:endParaRPr lang="en-GB"/>
          </a:p>
        </p:txBody>
      </p:sp>
      <p:sp>
        <p:nvSpPr>
          <p:cNvPr id="6" name="Footer Placeholder 5">
            <a:extLst>
              <a:ext uri="{FF2B5EF4-FFF2-40B4-BE49-F238E27FC236}">
                <a16:creationId xmlns:a16="http://schemas.microsoft.com/office/drawing/2014/main" id="{360AA86A-694C-FE34-3384-F41F6D5342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423BA6-A3E2-E9AE-5478-3F161AAA5F98}"/>
              </a:ext>
            </a:extLst>
          </p:cNvPr>
          <p:cNvSpPr>
            <a:spLocks noGrp="1"/>
          </p:cNvSpPr>
          <p:nvPr>
            <p:ph type="sldNum" sz="quarter" idx="12"/>
          </p:nvPr>
        </p:nvSpPr>
        <p:spPr/>
        <p:txBody>
          <a:bodyPr/>
          <a:lstStyle/>
          <a:p>
            <a:fld id="{CF96EB4C-8138-4B35-9D5B-9FAD0ED9AF22}" type="slidenum">
              <a:rPr lang="en-GB" smtClean="0"/>
              <a:t>‹#›</a:t>
            </a:fld>
            <a:endParaRPr lang="en-GB"/>
          </a:p>
        </p:txBody>
      </p:sp>
    </p:spTree>
    <p:extLst>
      <p:ext uri="{BB962C8B-B14F-4D97-AF65-F5344CB8AC3E}">
        <p14:creationId xmlns:p14="http://schemas.microsoft.com/office/powerpoint/2010/main" val="1651727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1E029-6923-400B-DED2-DB26701BECE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54988B7-5760-36F1-95D3-ACC5649E27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C250DAC-8134-7358-1557-1FFFAFBB6BE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AEE9DE-5CB4-6A11-FF27-3446D7C2E7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997145-B15D-73B2-A8E9-5363629E816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E230BFF-CF3C-D034-FDBA-4458B652D6B1}"/>
              </a:ext>
            </a:extLst>
          </p:cNvPr>
          <p:cNvSpPr>
            <a:spLocks noGrp="1"/>
          </p:cNvSpPr>
          <p:nvPr>
            <p:ph type="dt" sz="half" idx="10"/>
          </p:nvPr>
        </p:nvSpPr>
        <p:spPr/>
        <p:txBody>
          <a:bodyPr/>
          <a:lstStyle/>
          <a:p>
            <a:fld id="{ABC9800F-1EC6-4148-91BF-5242D4330EAA}" type="datetimeFigureOut">
              <a:rPr lang="en-GB" smtClean="0"/>
              <a:t>20/10/2025</a:t>
            </a:fld>
            <a:endParaRPr lang="en-GB"/>
          </a:p>
        </p:txBody>
      </p:sp>
      <p:sp>
        <p:nvSpPr>
          <p:cNvPr id="8" name="Footer Placeholder 7">
            <a:extLst>
              <a:ext uri="{FF2B5EF4-FFF2-40B4-BE49-F238E27FC236}">
                <a16:creationId xmlns:a16="http://schemas.microsoft.com/office/drawing/2014/main" id="{B97A41A2-DAB3-BFB0-CF67-816E0A2A9C3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5169E8-7AE3-2B76-C7CB-7C627EB3901E}"/>
              </a:ext>
            </a:extLst>
          </p:cNvPr>
          <p:cNvSpPr>
            <a:spLocks noGrp="1"/>
          </p:cNvSpPr>
          <p:nvPr>
            <p:ph type="sldNum" sz="quarter" idx="12"/>
          </p:nvPr>
        </p:nvSpPr>
        <p:spPr/>
        <p:txBody>
          <a:bodyPr/>
          <a:lstStyle/>
          <a:p>
            <a:fld id="{CF96EB4C-8138-4B35-9D5B-9FAD0ED9AF22}" type="slidenum">
              <a:rPr lang="en-GB" smtClean="0"/>
              <a:t>‹#›</a:t>
            </a:fld>
            <a:endParaRPr lang="en-GB"/>
          </a:p>
        </p:txBody>
      </p:sp>
    </p:spTree>
    <p:extLst>
      <p:ext uri="{BB962C8B-B14F-4D97-AF65-F5344CB8AC3E}">
        <p14:creationId xmlns:p14="http://schemas.microsoft.com/office/powerpoint/2010/main" val="1902742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1BDEC-EDD2-A918-F64A-8C1CEE27C3D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48BFA9-574F-3B01-3D10-A097B5A51542}"/>
              </a:ext>
            </a:extLst>
          </p:cNvPr>
          <p:cNvSpPr>
            <a:spLocks noGrp="1"/>
          </p:cNvSpPr>
          <p:nvPr>
            <p:ph type="dt" sz="half" idx="10"/>
          </p:nvPr>
        </p:nvSpPr>
        <p:spPr/>
        <p:txBody>
          <a:bodyPr/>
          <a:lstStyle/>
          <a:p>
            <a:fld id="{ABC9800F-1EC6-4148-91BF-5242D4330EAA}" type="datetimeFigureOut">
              <a:rPr lang="en-GB" smtClean="0"/>
              <a:t>20/10/2025</a:t>
            </a:fld>
            <a:endParaRPr lang="en-GB"/>
          </a:p>
        </p:txBody>
      </p:sp>
      <p:sp>
        <p:nvSpPr>
          <p:cNvPr id="4" name="Footer Placeholder 3">
            <a:extLst>
              <a:ext uri="{FF2B5EF4-FFF2-40B4-BE49-F238E27FC236}">
                <a16:creationId xmlns:a16="http://schemas.microsoft.com/office/drawing/2014/main" id="{24797482-E554-6BB3-B1E4-80E09C67E3D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24A8716-645C-5ECA-9280-098729C2E350}"/>
              </a:ext>
            </a:extLst>
          </p:cNvPr>
          <p:cNvSpPr>
            <a:spLocks noGrp="1"/>
          </p:cNvSpPr>
          <p:nvPr>
            <p:ph type="sldNum" sz="quarter" idx="12"/>
          </p:nvPr>
        </p:nvSpPr>
        <p:spPr/>
        <p:txBody>
          <a:bodyPr/>
          <a:lstStyle/>
          <a:p>
            <a:fld id="{CF96EB4C-8138-4B35-9D5B-9FAD0ED9AF22}" type="slidenum">
              <a:rPr lang="en-GB" smtClean="0"/>
              <a:t>‹#›</a:t>
            </a:fld>
            <a:endParaRPr lang="en-GB"/>
          </a:p>
        </p:txBody>
      </p:sp>
    </p:spTree>
    <p:extLst>
      <p:ext uri="{BB962C8B-B14F-4D97-AF65-F5344CB8AC3E}">
        <p14:creationId xmlns:p14="http://schemas.microsoft.com/office/powerpoint/2010/main" val="23636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BB2414-E74A-7036-EBFF-5334935F19E2}"/>
              </a:ext>
            </a:extLst>
          </p:cNvPr>
          <p:cNvSpPr>
            <a:spLocks noGrp="1"/>
          </p:cNvSpPr>
          <p:nvPr>
            <p:ph type="dt" sz="half" idx="10"/>
          </p:nvPr>
        </p:nvSpPr>
        <p:spPr/>
        <p:txBody>
          <a:bodyPr/>
          <a:lstStyle/>
          <a:p>
            <a:fld id="{ABC9800F-1EC6-4148-91BF-5242D4330EAA}" type="datetimeFigureOut">
              <a:rPr lang="en-GB" smtClean="0"/>
              <a:t>20/10/2025</a:t>
            </a:fld>
            <a:endParaRPr lang="en-GB"/>
          </a:p>
        </p:txBody>
      </p:sp>
      <p:sp>
        <p:nvSpPr>
          <p:cNvPr id="3" name="Footer Placeholder 2">
            <a:extLst>
              <a:ext uri="{FF2B5EF4-FFF2-40B4-BE49-F238E27FC236}">
                <a16:creationId xmlns:a16="http://schemas.microsoft.com/office/drawing/2014/main" id="{12897EDF-928E-984B-78DD-CAF90A16A26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8707032-39B9-C714-5FCD-3310AF1F7B8D}"/>
              </a:ext>
            </a:extLst>
          </p:cNvPr>
          <p:cNvSpPr>
            <a:spLocks noGrp="1"/>
          </p:cNvSpPr>
          <p:nvPr>
            <p:ph type="sldNum" sz="quarter" idx="12"/>
          </p:nvPr>
        </p:nvSpPr>
        <p:spPr/>
        <p:txBody>
          <a:bodyPr/>
          <a:lstStyle/>
          <a:p>
            <a:fld id="{CF96EB4C-8138-4B35-9D5B-9FAD0ED9AF22}" type="slidenum">
              <a:rPr lang="en-GB" smtClean="0"/>
              <a:t>‹#›</a:t>
            </a:fld>
            <a:endParaRPr lang="en-GB"/>
          </a:p>
        </p:txBody>
      </p:sp>
    </p:spTree>
    <p:extLst>
      <p:ext uri="{BB962C8B-B14F-4D97-AF65-F5344CB8AC3E}">
        <p14:creationId xmlns:p14="http://schemas.microsoft.com/office/powerpoint/2010/main" val="2486395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85D5E-8179-F729-4792-DCD7735301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385E50B-C815-1637-8773-5AFB8280F9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4B5EDFF-C690-EA64-C50B-3299D62944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A443B8-09CA-D675-069E-88B48D2158B3}"/>
              </a:ext>
            </a:extLst>
          </p:cNvPr>
          <p:cNvSpPr>
            <a:spLocks noGrp="1"/>
          </p:cNvSpPr>
          <p:nvPr>
            <p:ph type="dt" sz="half" idx="10"/>
          </p:nvPr>
        </p:nvSpPr>
        <p:spPr/>
        <p:txBody>
          <a:bodyPr/>
          <a:lstStyle/>
          <a:p>
            <a:fld id="{ABC9800F-1EC6-4148-91BF-5242D4330EAA}" type="datetimeFigureOut">
              <a:rPr lang="en-GB" smtClean="0"/>
              <a:t>20/10/2025</a:t>
            </a:fld>
            <a:endParaRPr lang="en-GB"/>
          </a:p>
        </p:txBody>
      </p:sp>
      <p:sp>
        <p:nvSpPr>
          <p:cNvPr id="6" name="Footer Placeholder 5">
            <a:extLst>
              <a:ext uri="{FF2B5EF4-FFF2-40B4-BE49-F238E27FC236}">
                <a16:creationId xmlns:a16="http://schemas.microsoft.com/office/drawing/2014/main" id="{0AE40E1D-01A8-E0D7-00AF-91AE433317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D2BFEC-0E8C-87AB-648A-7419A77D1F74}"/>
              </a:ext>
            </a:extLst>
          </p:cNvPr>
          <p:cNvSpPr>
            <a:spLocks noGrp="1"/>
          </p:cNvSpPr>
          <p:nvPr>
            <p:ph type="sldNum" sz="quarter" idx="12"/>
          </p:nvPr>
        </p:nvSpPr>
        <p:spPr/>
        <p:txBody>
          <a:bodyPr/>
          <a:lstStyle/>
          <a:p>
            <a:fld id="{CF96EB4C-8138-4B35-9D5B-9FAD0ED9AF22}" type="slidenum">
              <a:rPr lang="en-GB" smtClean="0"/>
              <a:t>‹#›</a:t>
            </a:fld>
            <a:endParaRPr lang="en-GB"/>
          </a:p>
        </p:txBody>
      </p:sp>
    </p:spTree>
    <p:extLst>
      <p:ext uri="{BB962C8B-B14F-4D97-AF65-F5344CB8AC3E}">
        <p14:creationId xmlns:p14="http://schemas.microsoft.com/office/powerpoint/2010/main" val="3747504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98355-5939-4574-BEC3-9DEA5B9EAE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18CF8D-93A6-B1B7-D082-8710A579BED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B1E493B-BCA5-6679-1E37-A5D5656FA5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3F0B2FF-3953-8161-F395-026B0C19B28F}"/>
              </a:ext>
            </a:extLst>
          </p:cNvPr>
          <p:cNvSpPr>
            <a:spLocks noGrp="1"/>
          </p:cNvSpPr>
          <p:nvPr>
            <p:ph type="dt" sz="half" idx="10"/>
          </p:nvPr>
        </p:nvSpPr>
        <p:spPr/>
        <p:txBody>
          <a:bodyPr/>
          <a:lstStyle/>
          <a:p>
            <a:fld id="{ABC9800F-1EC6-4148-91BF-5242D4330EAA}" type="datetimeFigureOut">
              <a:rPr lang="en-GB" smtClean="0"/>
              <a:t>20/10/2025</a:t>
            </a:fld>
            <a:endParaRPr lang="en-GB"/>
          </a:p>
        </p:txBody>
      </p:sp>
      <p:sp>
        <p:nvSpPr>
          <p:cNvPr id="6" name="Footer Placeholder 5">
            <a:extLst>
              <a:ext uri="{FF2B5EF4-FFF2-40B4-BE49-F238E27FC236}">
                <a16:creationId xmlns:a16="http://schemas.microsoft.com/office/drawing/2014/main" id="{613977C5-CA13-2752-B610-E4A7E4C04B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7CF2BE-CFEF-2CEB-D354-1A57D7AD92FE}"/>
              </a:ext>
            </a:extLst>
          </p:cNvPr>
          <p:cNvSpPr>
            <a:spLocks noGrp="1"/>
          </p:cNvSpPr>
          <p:nvPr>
            <p:ph type="sldNum" sz="quarter" idx="12"/>
          </p:nvPr>
        </p:nvSpPr>
        <p:spPr/>
        <p:txBody>
          <a:bodyPr/>
          <a:lstStyle/>
          <a:p>
            <a:fld id="{CF96EB4C-8138-4B35-9D5B-9FAD0ED9AF22}" type="slidenum">
              <a:rPr lang="en-GB" smtClean="0"/>
              <a:t>‹#›</a:t>
            </a:fld>
            <a:endParaRPr lang="en-GB"/>
          </a:p>
        </p:txBody>
      </p:sp>
    </p:spTree>
    <p:extLst>
      <p:ext uri="{BB962C8B-B14F-4D97-AF65-F5344CB8AC3E}">
        <p14:creationId xmlns:p14="http://schemas.microsoft.com/office/powerpoint/2010/main" val="1785875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C931D-E851-8F11-A71A-6CE407A1B68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D2EC01-C09F-91ED-B1A7-D43D9F03FCF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788D69-3A4B-E34C-013E-5F905745B174}"/>
              </a:ext>
            </a:extLst>
          </p:cNvPr>
          <p:cNvSpPr>
            <a:spLocks noGrp="1"/>
          </p:cNvSpPr>
          <p:nvPr>
            <p:ph type="dt" sz="half" idx="10"/>
          </p:nvPr>
        </p:nvSpPr>
        <p:spPr/>
        <p:txBody>
          <a:bodyPr/>
          <a:lstStyle/>
          <a:p>
            <a:fld id="{ABC9800F-1EC6-4148-91BF-5242D4330EAA}" type="datetimeFigureOut">
              <a:rPr lang="en-GB" smtClean="0"/>
              <a:t>20/10/2025</a:t>
            </a:fld>
            <a:endParaRPr lang="en-GB"/>
          </a:p>
        </p:txBody>
      </p:sp>
      <p:sp>
        <p:nvSpPr>
          <p:cNvPr id="5" name="Footer Placeholder 4">
            <a:extLst>
              <a:ext uri="{FF2B5EF4-FFF2-40B4-BE49-F238E27FC236}">
                <a16:creationId xmlns:a16="http://schemas.microsoft.com/office/drawing/2014/main" id="{92F29CD1-D62A-7069-0DDA-7A6616BD09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C05FD2-BEE4-50F4-B6F2-494337BCBF8B}"/>
              </a:ext>
            </a:extLst>
          </p:cNvPr>
          <p:cNvSpPr>
            <a:spLocks noGrp="1"/>
          </p:cNvSpPr>
          <p:nvPr>
            <p:ph type="sldNum" sz="quarter" idx="12"/>
          </p:nvPr>
        </p:nvSpPr>
        <p:spPr/>
        <p:txBody>
          <a:bodyPr/>
          <a:lstStyle/>
          <a:p>
            <a:fld id="{CF96EB4C-8138-4B35-9D5B-9FAD0ED9AF22}" type="slidenum">
              <a:rPr lang="en-GB" smtClean="0"/>
              <a:t>‹#›</a:t>
            </a:fld>
            <a:endParaRPr lang="en-GB"/>
          </a:p>
        </p:txBody>
      </p:sp>
    </p:spTree>
    <p:extLst>
      <p:ext uri="{BB962C8B-B14F-4D97-AF65-F5344CB8AC3E}">
        <p14:creationId xmlns:p14="http://schemas.microsoft.com/office/powerpoint/2010/main" val="1204378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81803A-92E3-8016-5BAD-D270790958B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477BD3-B604-11A5-4DA6-FCF07187DB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DFE590-102D-7B69-73BE-62D7AF38E6B1}"/>
              </a:ext>
            </a:extLst>
          </p:cNvPr>
          <p:cNvSpPr>
            <a:spLocks noGrp="1"/>
          </p:cNvSpPr>
          <p:nvPr>
            <p:ph type="dt" sz="half" idx="10"/>
          </p:nvPr>
        </p:nvSpPr>
        <p:spPr/>
        <p:txBody>
          <a:bodyPr/>
          <a:lstStyle/>
          <a:p>
            <a:fld id="{ABC9800F-1EC6-4148-91BF-5242D4330EAA}" type="datetimeFigureOut">
              <a:rPr lang="en-GB" smtClean="0"/>
              <a:t>20/10/2025</a:t>
            </a:fld>
            <a:endParaRPr lang="en-GB"/>
          </a:p>
        </p:txBody>
      </p:sp>
      <p:sp>
        <p:nvSpPr>
          <p:cNvPr id="5" name="Footer Placeholder 4">
            <a:extLst>
              <a:ext uri="{FF2B5EF4-FFF2-40B4-BE49-F238E27FC236}">
                <a16:creationId xmlns:a16="http://schemas.microsoft.com/office/drawing/2014/main" id="{F84C8D77-5A28-37C6-89ED-DD9014BFF5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EA0C2D-B903-2B09-3D44-21FD00730684}"/>
              </a:ext>
            </a:extLst>
          </p:cNvPr>
          <p:cNvSpPr>
            <a:spLocks noGrp="1"/>
          </p:cNvSpPr>
          <p:nvPr>
            <p:ph type="sldNum" sz="quarter" idx="12"/>
          </p:nvPr>
        </p:nvSpPr>
        <p:spPr/>
        <p:txBody>
          <a:bodyPr/>
          <a:lstStyle/>
          <a:p>
            <a:fld id="{CF96EB4C-8138-4B35-9D5B-9FAD0ED9AF22}" type="slidenum">
              <a:rPr lang="en-GB" smtClean="0"/>
              <a:t>‹#›</a:t>
            </a:fld>
            <a:endParaRPr lang="en-GB"/>
          </a:p>
        </p:txBody>
      </p:sp>
    </p:spTree>
    <p:extLst>
      <p:ext uri="{BB962C8B-B14F-4D97-AF65-F5344CB8AC3E}">
        <p14:creationId xmlns:p14="http://schemas.microsoft.com/office/powerpoint/2010/main" val="8575017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Bullets">
    <p:spTree>
      <p:nvGrpSpPr>
        <p:cNvPr id="1" name=""/>
        <p:cNvGrpSpPr/>
        <p:nvPr/>
      </p:nvGrpSpPr>
      <p:grpSpPr>
        <a:xfrm>
          <a:off x="0" y="0"/>
          <a:ext cx="0" cy="0"/>
          <a:chOff x="0" y="0"/>
          <a:chExt cx="0" cy="0"/>
        </a:xfrm>
      </p:grpSpPr>
      <p:sp>
        <p:nvSpPr>
          <p:cNvPr id="57" name="Body Level One…"/>
          <p:cNvSpPr txBox="1">
            <a:spLocks noGrp="1"/>
          </p:cNvSpPr>
          <p:nvPr>
            <p:ph type="body" idx="1" hasCustomPrompt="1"/>
          </p:nvPr>
        </p:nvSpPr>
        <p:spPr>
          <a:xfrm>
            <a:off x="600127" y="1837381"/>
            <a:ext cx="10985500" cy="4128006"/>
          </a:xfrm>
          <a:prstGeom prst="rect">
            <a:avLst/>
          </a:prstGeom>
        </p:spPr>
        <p:txBody>
          <a:bodyPr numCol="2" spcCol="1098550"/>
          <a:lstStyle>
            <a:lvl1pPr>
              <a:defRPr>
                <a:solidFill>
                  <a:srgbClr val="002060"/>
                </a:solidFill>
              </a:defRPr>
            </a:lvl1pPr>
            <a:lvl2pPr>
              <a:defRPr>
                <a:solidFill>
                  <a:srgbClr val="002060"/>
                </a:solidFill>
              </a:defRPr>
            </a:lvl2pPr>
            <a:lvl3pPr>
              <a:defRPr>
                <a:solidFill>
                  <a:srgbClr val="002060"/>
                </a:solidFill>
              </a:defRPr>
            </a:lvl3pPr>
            <a:lvl4pPr>
              <a:defRPr>
                <a:solidFill>
                  <a:srgbClr val="002060"/>
                </a:solidFill>
              </a:defRPr>
            </a:lvl4pPr>
            <a:lvl5pPr>
              <a:defRPr>
                <a:solidFill>
                  <a:srgbClr val="002060"/>
                </a:solidFill>
              </a:defRPr>
            </a:lvl5pPr>
          </a:lstStyle>
          <a:p>
            <a:r>
              <a:rPr dirty="0"/>
              <a:t>Slide bullet text</a:t>
            </a:r>
          </a:p>
          <a:p>
            <a:pPr lvl="1"/>
            <a:endParaRPr dirty="0"/>
          </a:p>
          <a:p>
            <a:pPr lvl="2"/>
            <a:endParaRPr dirty="0"/>
          </a:p>
          <a:p>
            <a:pPr lvl="3"/>
            <a:endParaRPr dirty="0"/>
          </a:p>
          <a:p>
            <a:pPr lvl="4"/>
            <a:endParaRPr dirty="0"/>
          </a:p>
        </p:txBody>
      </p:sp>
      <p:pic>
        <p:nvPicPr>
          <p:cNvPr id="58" name="Screenshot 2023-07-17 at 20.33.21.png" descr="Screenshot 2023-07-17 at 20.33.2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11585627" y="116253"/>
            <a:ext cx="472413" cy="596979"/>
          </a:xfrm>
          <a:custGeom>
            <a:avLst/>
            <a:gdLst/>
            <a:ahLst/>
            <a:cxnLst>
              <a:cxn ang="0">
                <a:pos x="wd2" y="hd2"/>
              </a:cxn>
              <a:cxn ang="5400000">
                <a:pos x="wd2" y="hd2"/>
              </a:cxn>
              <a:cxn ang="10800000">
                <a:pos x="wd2" y="hd2"/>
              </a:cxn>
              <a:cxn ang="16200000">
                <a:pos x="wd2" y="hd2"/>
              </a:cxn>
            </a:cxnLst>
            <a:rect l="0" t="0" r="r" b="b"/>
            <a:pathLst>
              <a:path w="21600" h="21309" extrusionOk="0">
                <a:moveTo>
                  <a:pt x="0" y="0"/>
                </a:moveTo>
                <a:lnTo>
                  <a:pt x="0" y="6553"/>
                </a:lnTo>
                <a:cubicBezTo>
                  <a:pt x="0" y="13038"/>
                  <a:pt x="8" y="13118"/>
                  <a:pt x="1045" y="14839"/>
                </a:cubicBezTo>
                <a:cubicBezTo>
                  <a:pt x="2583" y="17389"/>
                  <a:pt x="4719" y="19249"/>
                  <a:pt x="7401" y="20374"/>
                </a:cubicBezTo>
                <a:cubicBezTo>
                  <a:pt x="10247" y="21568"/>
                  <a:pt x="11159" y="21600"/>
                  <a:pt x="13770" y="20580"/>
                </a:cubicBezTo>
                <a:cubicBezTo>
                  <a:pt x="16535" y="19499"/>
                  <a:pt x="18993" y="17498"/>
                  <a:pt x="20409" y="15176"/>
                </a:cubicBezTo>
                <a:lnTo>
                  <a:pt x="21600" y="13215"/>
                </a:lnTo>
                <a:lnTo>
                  <a:pt x="21600" y="6610"/>
                </a:lnTo>
                <a:lnTo>
                  <a:pt x="21600" y="0"/>
                </a:lnTo>
                <a:lnTo>
                  <a:pt x="10800" y="0"/>
                </a:lnTo>
                <a:lnTo>
                  <a:pt x="0" y="0"/>
                </a:lnTo>
                <a:close/>
              </a:path>
            </a:pathLst>
          </a:custGeom>
          <a:ln w="12700">
            <a:miter lim="400000"/>
          </a:ln>
        </p:spPr>
      </p:pic>
      <p:sp>
        <p:nvSpPr>
          <p:cNvPr id="60" name="Slide Number"/>
          <p:cNvSpPr txBox="1">
            <a:spLocks noGrp="1"/>
          </p:cNvSpPr>
          <p:nvPr>
            <p:ph type="sldNum" sz="quarter" idx="2"/>
          </p:nvPr>
        </p:nvSpPr>
        <p:spPr>
          <a:prstGeom prst="rect">
            <a:avLst/>
          </a:prstGeom>
        </p:spPr>
        <p:txBody>
          <a:bodyPr/>
          <a:lstStyle/>
          <a:p>
            <a:fld id="{86CB4B4D-7CA3-9044-876B-883B54F8677D}" type="slidenum">
              <a:t>‹#›</a:t>
            </a:fld>
            <a:endParaRPr/>
          </a:p>
        </p:txBody>
      </p:sp>
      <p:pic>
        <p:nvPicPr>
          <p:cNvPr id="2" name="Image" descr="Image">
            <a:extLst>
              <a:ext uri="{FF2B5EF4-FFF2-40B4-BE49-F238E27FC236}">
                <a16:creationId xmlns:a16="http://schemas.microsoft.com/office/drawing/2014/main" id="{D07D0B45-18DF-8EA6-DC0A-333A63C1C61E}"/>
              </a:ext>
            </a:extLst>
          </p:cNvPr>
          <p:cNvPicPr>
            <a:picLocks noChangeAspect="1"/>
          </p:cNvPicPr>
          <p:nvPr/>
        </p:nvPicPr>
        <p:blipFill>
          <a:blip r:embed="rId3">
            <a:alphaModFix amt="97620"/>
            <a:extLst>
              <a:ext uri="{28A0092B-C50C-407E-A947-70E740481C1C}">
                <a14:useLocalDpi xmlns:a14="http://schemas.microsoft.com/office/drawing/2010/main" val="0"/>
              </a:ext>
            </a:extLst>
          </a:blip>
          <a:srcRect/>
          <a:stretch>
            <a:fillRect/>
          </a:stretch>
        </p:blipFill>
        <p:spPr>
          <a:xfrm rot="110165">
            <a:off x="-34526" y="6157311"/>
            <a:ext cx="6785398" cy="867917"/>
          </a:xfrm>
          <a:custGeom>
            <a:avLst/>
            <a:gdLst/>
            <a:ahLst/>
            <a:cxnLst>
              <a:cxn ang="0">
                <a:pos x="wd2" y="hd2"/>
              </a:cxn>
              <a:cxn ang="5400000">
                <a:pos x="wd2" y="hd2"/>
              </a:cxn>
              <a:cxn ang="10800000">
                <a:pos x="wd2" y="hd2"/>
              </a:cxn>
              <a:cxn ang="16200000">
                <a:pos x="wd2" y="hd2"/>
              </a:cxn>
            </a:cxnLst>
            <a:rect l="0" t="0" r="r" b="b"/>
            <a:pathLst>
              <a:path w="21591" h="21600" extrusionOk="0">
                <a:moveTo>
                  <a:pt x="0" y="0"/>
                </a:moveTo>
                <a:lnTo>
                  <a:pt x="112" y="21600"/>
                </a:lnTo>
                <a:lnTo>
                  <a:pt x="21547" y="17349"/>
                </a:lnTo>
                <a:cubicBezTo>
                  <a:pt x="21559" y="15948"/>
                  <a:pt x="21574" y="14589"/>
                  <a:pt x="21587" y="14011"/>
                </a:cubicBezTo>
                <a:cubicBezTo>
                  <a:pt x="21600" y="13420"/>
                  <a:pt x="21594" y="13402"/>
                  <a:pt x="21272" y="13224"/>
                </a:cubicBezTo>
                <a:cubicBezTo>
                  <a:pt x="21181" y="13173"/>
                  <a:pt x="21176" y="13133"/>
                  <a:pt x="21168" y="12478"/>
                </a:cubicBezTo>
                <a:lnTo>
                  <a:pt x="21159" y="11788"/>
                </a:lnTo>
                <a:lnTo>
                  <a:pt x="20824" y="11593"/>
                </a:lnTo>
                <a:cubicBezTo>
                  <a:pt x="20398" y="11346"/>
                  <a:pt x="19372" y="10805"/>
                  <a:pt x="17060" y="9612"/>
                </a:cubicBezTo>
                <a:cubicBezTo>
                  <a:pt x="13029" y="7530"/>
                  <a:pt x="9045" y="5330"/>
                  <a:pt x="5663" y="3314"/>
                </a:cubicBezTo>
                <a:cubicBezTo>
                  <a:pt x="5428" y="3174"/>
                  <a:pt x="4771" y="2786"/>
                  <a:pt x="4203" y="2452"/>
                </a:cubicBezTo>
                <a:cubicBezTo>
                  <a:pt x="3635" y="2119"/>
                  <a:pt x="2923" y="1697"/>
                  <a:pt x="2620" y="1516"/>
                </a:cubicBezTo>
                <a:cubicBezTo>
                  <a:pt x="2048" y="1175"/>
                  <a:pt x="1029" y="593"/>
                  <a:pt x="0" y="0"/>
                </a:cubicBezTo>
                <a:close/>
              </a:path>
            </a:pathLst>
          </a:custGeom>
          <a:ln w="12700">
            <a:miter lim="400000"/>
          </a:ln>
        </p:spPr>
      </p:pic>
      <p:sp>
        <p:nvSpPr>
          <p:cNvPr id="4" name="Text Placeholder 3">
            <a:extLst>
              <a:ext uri="{FF2B5EF4-FFF2-40B4-BE49-F238E27FC236}">
                <a16:creationId xmlns:a16="http://schemas.microsoft.com/office/drawing/2014/main" id="{EEE63311-B157-848F-AF42-6B5AA0C9504A}"/>
              </a:ext>
            </a:extLst>
          </p:cNvPr>
          <p:cNvSpPr>
            <a:spLocks noGrp="1"/>
          </p:cNvSpPr>
          <p:nvPr>
            <p:ph type="body" sz="quarter" idx="10"/>
          </p:nvPr>
        </p:nvSpPr>
        <p:spPr>
          <a:xfrm>
            <a:off x="465667" y="340520"/>
            <a:ext cx="10818284" cy="1344613"/>
          </a:xfrm>
        </p:spPr>
        <p:txBody>
          <a:bodyPr>
            <a:normAutofit/>
          </a:bodyPr>
          <a:lstStyle>
            <a:lvl2pPr marL="228600" indent="0">
              <a:buNone/>
              <a:defRPr sz="4400"/>
            </a:lvl2pPr>
            <a:lvl4pPr marL="685800" indent="0">
              <a:buNone/>
              <a:defRPr/>
            </a:lvl4pPr>
          </a:lstStyle>
          <a:p>
            <a:pPr lvl="0"/>
            <a:r>
              <a:rPr lang="en-US"/>
              <a:t>Click to edit Master text styles</a:t>
            </a:r>
          </a:p>
        </p:txBody>
      </p:sp>
      <p:sp>
        <p:nvSpPr>
          <p:cNvPr id="3" name="Author and Date">
            <a:extLst>
              <a:ext uri="{FF2B5EF4-FFF2-40B4-BE49-F238E27FC236}">
                <a16:creationId xmlns:a16="http://schemas.microsoft.com/office/drawing/2014/main" id="{2F166A5D-C022-2AD6-687A-AC6913B05801}"/>
              </a:ext>
            </a:extLst>
          </p:cNvPr>
          <p:cNvSpPr txBox="1">
            <a:spLocks noGrp="1"/>
          </p:cNvSpPr>
          <p:nvPr>
            <p:ph type="body" sz="quarter" idx="21" hasCustomPrompt="1"/>
          </p:nvPr>
        </p:nvSpPr>
        <p:spPr>
          <a:xfrm>
            <a:off x="6596791" y="6591270"/>
            <a:ext cx="5062065" cy="320153"/>
          </a:xfrm>
          <a:prstGeom prst="rect">
            <a:avLst/>
          </a:prstGeom>
        </p:spPr>
        <p:txBody>
          <a:bodyPr lIns="45719" tIns="45719" rIns="45719" bIns="45719"/>
          <a:lstStyle>
            <a:lvl1pPr marL="0" indent="0" algn="r" defTabSz="309563">
              <a:lnSpc>
                <a:spcPct val="100000"/>
              </a:lnSpc>
              <a:spcBef>
                <a:spcPts val="0"/>
              </a:spcBef>
              <a:buSzTx/>
              <a:buNone/>
              <a:defRPr sz="1350" b="1">
                <a:solidFill>
                  <a:srgbClr val="004D80"/>
                </a:solidFill>
                <a:latin typeface="Avenir Next Regular"/>
                <a:ea typeface="+mn-ea"/>
                <a:cs typeface="+mn-cs"/>
                <a:sym typeface="Helvetica Neue"/>
              </a:defRPr>
            </a:lvl1pPr>
          </a:lstStyle>
          <a:p>
            <a:r>
              <a:rPr lang="en-GB" dirty="0"/>
              <a:t>‘We help each other to work hard and be kind’ </a:t>
            </a:r>
            <a:endParaRPr dirty="0"/>
          </a:p>
        </p:txBody>
      </p:sp>
    </p:spTree>
    <p:extLst>
      <p:ext uri="{BB962C8B-B14F-4D97-AF65-F5344CB8AC3E}">
        <p14:creationId xmlns:p14="http://schemas.microsoft.com/office/powerpoint/2010/main" val="2018303793"/>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2D4E45-4899-B4DD-B6A3-33CD01BD57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D3DB33A-C902-A6C4-29DB-30E0A6054D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436FE3-D758-1434-D0CF-741D259D2C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BC9800F-1EC6-4148-91BF-5242D4330EAA}" type="datetimeFigureOut">
              <a:rPr lang="en-GB" smtClean="0"/>
              <a:t>20/10/2025</a:t>
            </a:fld>
            <a:endParaRPr lang="en-GB"/>
          </a:p>
        </p:txBody>
      </p:sp>
      <p:sp>
        <p:nvSpPr>
          <p:cNvPr id="5" name="Footer Placeholder 4">
            <a:extLst>
              <a:ext uri="{FF2B5EF4-FFF2-40B4-BE49-F238E27FC236}">
                <a16:creationId xmlns:a16="http://schemas.microsoft.com/office/drawing/2014/main" id="{16BCE56E-C2E7-BC5F-2540-875C813F76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8A7BF79-687A-305C-87D1-4F2F4E6F3C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F96EB4C-8138-4B35-9D5B-9FAD0ED9AF22}" type="slidenum">
              <a:rPr lang="en-GB" smtClean="0"/>
              <a:t>‹#›</a:t>
            </a:fld>
            <a:endParaRPr lang="en-GB"/>
          </a:p>
        </p:txBody>
      </p:sp>
    </p:spTree>
    <p:extLst>
      <p:ext uri="{BB962C8B-B14F-4D97-AF65-F5344CB8AC3E}">
        <p14:creationId xmlns:p14="http://schemas.microsoft.com/office/powerpoint/2010/main" val="36489113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mailto:zs@pershore.worcs.sch.uk"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A0B5600-1E31-4879-0C21-6E9BD9FAB039}"/>
              </a:ext>
            </a:extLst>
          </p:cNvPr>
          <p:cNvPicPr>
            <a:picLocks noChangeAspect="1"/>
          </p:cNvPicPr>
          <p:nvPr/>
        </p:nvPicPr>
        <p:blipFill>
          <a:blip r:embed="rId3">
            <a:extLst>
              <a:ext uri="{28A0092B-C50C-407E-A947-70E740481C1C}">
                <a14:useLocalDpi xmlns:a14="http://schemas.microsoft.com/office/drawing/2010/main" val="0"/>
              </a:ext>
            </a:extLst>
          </a:blip>
          <a:srcRect r="-1"/>
          <a:stretch>
            <a:fillRect/>
          </a:stretch>
        </p:blipFill>
        <p:spPr>
          <a:xfrm>
            <a:off x="4038610" y="7"/>
            <a:ext cx="4039673" cy="6875812"/>
          </a:xfrm>
          <a:prstGeom prst="rect">
            <a:avLst/>
          </a:prstGeom>
        </p:spPr>
      </p:pic>
      <p:sp>
        <p:nvSpPr>
          <p:cNvPr id="2" name="Title 1">
            <a:extLst>
              <a:ext uri="{FF2B5EF4-FFF2-40B4-BE49-F238E27FC236}">
                <a16:creationId xmlns:a16="http://schemas.microsoft.com/office/drawing/2014/main" id="{AEC0B88F-494B-E574-7A3C-3E5E03790E93}"/>
              </a:ext>
            </a:extLst>
          </p:cNvPr>
          <p:cNvSpPr>
            <a:spLocks noGrp="1"/>
          </p:cNvSpPr>
          <p:nvPr>
            <p:ph type="ctrTitle"/>
          </p:nvPr>
        </p:nvSpPr>
        <p:spPr>
          <a:xfrm>
            <a:off x="553792" y="2945176"/>
            <a:ext cx="2984937" cy="2757975"/>
          </a:xfrm>
        </p:spPr>
        <p:txBody>
          <a:bodyPr anchor="t">
            <a:normAutofit/>
          </a:bodyPr>
          <a:lstStyle/>
          <a:p>
            <a:pPr algn="r"/>
            <a:r>
              <a:rPr lang="en-GB" sz="4000">
                <a:solidFill>
                  <a:srgbClr val="FFFFFF"/>
                </a:solidFill>
                <a:latin typeface="Twinkl" pitchFamily="2" charset="0"/>
              </a:rPr>
              <a:t>Prom 2026</a:t>
            </a:r>
          </a:p>
        </p:txBody>
      </p:sp>
      <p:sp>
        <p:nvSpPr>
          <p:cNvPr id="3" name="Subtitle 2">
            <a:extLst>
              <a:ext uri="{FF2B5EF4-FFF2-40B4-BE49-F238E27FC236}">
                <a16:creationId xmlns:a16="http://schemas.microsoft.com/office/drawing/2014/main" id="{39E7BBF1-A998-A12F-8C15-3C811FE19B94}"/>
              </a:ext>
            </a:extLst>
          </p:cNvPr>
          <p:cNvSpPr>
            <a:spLocks noGrp="1"/>
          </p:cNvSpPr>
          <p:nvPr>
            <p:ph type="subTitle" idx="1"/>
          </p:nvPr>
        </p:nvSpPr>
        <p:spPr>
          <a:xfrm>
            <a:off x="890546" y="798490"/>
            <a:ext cx="2648183" cy="1361775"/>
          </a:xfrm>
        </p:spPr>
        <p:txBody>
          <a:bodyPr anchor="b">
            <a:normAutofit/>
          </a:bodyPr>
          <a:lstStyle/>
          <a:p>
            <a:pPr algn="r"/>
            <a:r>
              <a:rPr lang="en-GB" sz="2000">
                <a:solidFill>
                  <a:srgbClr val="FFFFFF"/>
                </a:solidFill>
                <a:latin typeface="Twinkl" pitchFamily="2" charset="0"/>
              </a:rPr>
              <a:t>Friday </a:t>
            </a:r>
          </a:p>
          <a:p>
            <a:pPr algn="r"/>
            <a:r>
              <a:rPr lang="en-GB" sz="2000">
                <a:solidFill>
                  <a:srgbClr val="FFFFFF"/>
                </a:solidFill>
                <a:latin typeface="Twinkl" pitchFamily="2" charset="0"/>
              </a:rPr>
              <a:t>26</a:t>
            </a:r>
            <a:r>
              <a:rPr lang="en-GB" sz="2000" baseline="30000">
                <a:solidFill>
                  <a:srgbClr val="FFFFFF"/>
                </a:solidFill>
                <a:latin typeface="Twinkl" pitchFamily="2" charset="0"/>
              </a:rPr>
              <a:t>th</a:t>
            </a:r>
            <a:r>
              <a:rPr lang="en-GB" sz="2000">
                <a:solidFill>
                  <a:srgbClr val="FFFFFF"/>
                </a:solidFill>
                <a:latin typeface="Twinkl" pitchFamily="2" charset="0"/>
              </a:rPr>
              <a:t> June</a:t>
            </a:r>
          </a:p>
        </p:txBody>
      </p:sp>
      <p:pic>
        <p:nvPicPr>
          <p:cNvPr id="5" name="Picture 4">
            <a:extLst>
              <a:ext uri="{FF2B5EF4-FFF2-40B4-BE49-F238E27FC236}">
                <a16:creationId xmlns:a16="http://schemas.microsoft.com/office/drawing/2014/main" id="{1D6B4F43-4F47-9397-46A7-3F59AAD92C9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8068007" y="-7"/>
            <a:ext cx="4123986" cy="6876146"/>
          </a:xfrm>
          <a:prstGeom prst="rect">
            <a:avLst/>
          </a:prstGeom>
        </p:spPr>
      </p:pic>
      <p:sp>
        <p:nvSpPr>
          <p:cNvPr id="7" name="TextBox 6">
            <a:extLst>
              <a:ext uri="{FF2B5EF4-FFF2-40B4-BE49-F238E27FC236}">
                <a16:creationId xmlns:a16="http://schemas.microsoft.com/office/drawing/2014/main" id="{6B1ACE26-E87F-58C3-21E1-6EDAE7BCC067}"/>
              </a:ext>
            </a:extLst>
          </p:cNvPr>
          <p:cNvSpPr txBox="1"/>
          <p:nvPr/>
        </p:nvSpPr>
        <p:spPr>
          <a:xfrm>
            <a:off x="390665" y="706061"/>
            <a:ext cx="3069772" cy="4616648"/>
          </a:xfrm>
          <a:prstGeom prst="rect">
            <a:avLst/>
          </a:prstGeom>
          <a:noFill/>
        </p:spPr>
        <p:txBody>
          <a:bodyPr wrap="square">
            <a:spAutoFit/>
          </a:bodyPr>
          <a:lstStyle/>
          <a:p>
            <a:pPr algn="ctr">
              <a:buNone/>
            </a:pPr>
            <a:r>
              <a:rPr lang="en-GB" sz="4800" b="1" dirty="0">
                <a:effectLst/>
                <a:latin typeface="Aptos" panose="020B0004020202020204" pitchFamily="34" charset="0"/>
                <a:ea typeface="Aptos" panose="020B0004020202020204" pitchFamily="34" charset="0"/>
                <a:cs typeface="Aptos" panose="020B0004020202020204" pitchFamily="34" charset="0"/>
              </a:rPr>
              <a:t>PROM 2026 </a:t>
            </a:r>
          </a:p>
          <a:p>
            <a:pPr>
              <a:buNone/>
            </a:pPr>
            <a:endParaRPr lang="en-GB" sz="1800" dirty="0">
              <a:effectLst/>
              <a:latin typeface="Aptos" panose="020B0004020202020204" pitchFamily="34" charset="0"/>
              <a:ea typeface="Aptos" panose="020B0004020202020204" pitchFamily="34" charset="0"/>
              <a:cs typeface="Aptos" panose="020B0004020202020204" pitchFamily="34" charset="0"/>
            </a:endParaRPr>
          </a:p>
          <a:p>
            <a:pPr>
              <a:buNone/>
            </a:pPr>
            <a:r>
              <a:rPr lang="en-GB" sz="1800" dirty="0">
                <a:effectLst/>
                <a:latin typeface="Aptos" panose="020B0004020202020204" pitchFamily="34" charset="0"/>
                <a:ea typeface="Aptos" panose="020B0004020202020204" pitchFamily="34" charset="0"/>
                <a:cs typeface="Aptos" panose="020B0004020202020204" pitchFamily="34" charset="0"/>
              </a:rPr>
              <a:t>The next fundraising event is the cake sale on the 21</a:t>
            </a:r>
            <a:r>
              <a:rPr lang="en-GB" sz="1800" baseline="30000" dirty="0">
                <a:effectLst/>
                <a:latin typeface="Aptos" panose="020B0004020202020204" pitchFamily="34" charset="0"/>
                <a:ea typeface="Aptos" panose="020B0004020202020204" pitchFamily="34" charset="0"/>
                <a:cs typeface="Aptos" panose="020B0004020202020204" pitchFamily="34" charset="0"/>
              </a:rPr>
              <a:t>st</a:t>
            </a:r>
            <a:r>
              <a:rPr lang="en-GB" sz="1800" dirty="0">
                <a:effectLst/>
                <a:latin typeface="Aptos" panose="020B0004020202020204" pitchFamily="34" charset="0"/>
                <a:ea typeface="Aptos" panose="020B0004020202020204" pitchFamily="34" charset="0"/>
                <a:cs typeface="Aptos" panose="020B0004020202020204" pitchFamily="34" charset="0"/>
              </a:rPr>
              <a:t> November so get baking and bring your donations in on the day to the Armstrong office. The cake sale will be held at lunchtime</a:t>
            </a:r>
            <a:endParaRPr lang="en-GB" dirty="0">
              <a:latin typeface="Aptos" panose="020B0004020202020204" pitchFamily="34" charset="0"/>
              <a:ea typeface="Aptos" panose="020B0004020202020204" pitchFamily="34" charset="0"/>
              <a:cs typeface="Aptos" panose="020B0004020202020204" pitchFamily="34" charset="0"/>
            </a:endParaRPr>
          </a:p>
          <a:p>
            <a:pPr>
              <a:buNone/>
            </a:pPr>
            <a:endParaRPr lang="en-GB" dirty="0">
              <a:latin typeface="Aptos" panose="020B0004020202020204" pitchFamily="34" charset="0"/>
              <a:ea typeface="Aptos" panose="020B0004020202020204" pitchFamily="34" charset="0"/>
              <a:cs typeface="Aptos" panose="020B0004020202020204" pitchFamily="34" charset="0"/>
            </a:endParaRPr>
          </a:p>
          <a:p>
            <a:pPr>
              <a:buNone/>
            </a:pPr>
            <a:endParaRPr lang="en-GB" sz="1800" dirty="0">
              <a:effectLst/>
              <a:latin typeface="Aptos" panose="020B0004020202020204" pitchFamily="34" charset="0"/>
              <a:ea typeface="Aptos" panose="020B0004020202020204" pitchFamily="34" charset="0"/>
              <a:cs typeface="Aptos" panose="020B0004020202020204" pitchFamily="34" charset="0"/>
            </a:endParaRPr>
          </a:p>
          <a:p>
            <a:pPr>
              <a:buNone/>
            </a:pPr>
            <a:endParaRPr lang="en-GB" dirty="0">
              <a:latin typeface="Aptos" panose="020B0004020202020204" pitchFamily="34" charset="0"/>
              <a:ea typeface="Aptos" panose="020B0004020202020204" pitchFamily="34" charset="0"/>
              <a:cs typeface="Aptos" panose="020B0004020202020204" pitchFamily="34" charset="0"/>
            </a:endParaRPr>
          </a:p>
        </p:txBody>
      </p:sp>
    </p:spTree>
    <p:extLst>
      <p:ext uri="{BB962C8B-B14F-4D97-AF65-F5344CB8AC3E}">
        <p14:creationId xmlns:p14="http://schemas.microsoft.com/office/powerpoint/2010/main" val="2828076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3F5D3-C053-11BF-647B-42681CB861B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8491838-794C-17B8-0273-E3BBCFD33349}"/>
              </a:ext>
            </a:extLst>
          </p:cNvPr>
          <p:cNvSpPr txBox="1"/>
          <p:nvPr/>
        </p:nvSpPr>
        <p:spPr>
          <a:xfrm>
            <a:off x="858392" y="1777454"/>
            <a:ext cx="4987664" cy="1736646"/>
          </a:xfrm>
          <a:prstGeom prst="roundRect">
            <a:avLst/>
          </a:prstGeom>
          <a:solidFill>
            <a:schemeClr val="tx2">
              <a:lumMod val="75000"/>
              <a:lumOff val="25000"/>
            </a:schemeClr>
          </a:solidFill>
        </p:spPr>
        <p:txBody>
          <a:bodyPr wrap="square">
            <a:spAutoFit/>
          </a:bodyPr>
          <a:lstStyle/>
          <a:p>
            <a:pPr marL="342900" indent="-342900">
              <a:buFont typeface="Wingdings" panose="05000000000000000000" pitchFamily="2" charset="2"/>
              <a:buChar char="§"/>
            </a:pPr>
            <a:endParaRPr lang="en-US" sz="2400" b="1" dirty="0">
              <a:solidFill>
                <a:schemeClr val="bg1"/>
              </a:solidFill>
            </a:endParaRPr>
          </a:p>
          <a:p>
            <a:pPr marL="800100" lvl="1" indent="-342900">
              <a:buFont typeface="Wingdings" panose="05000000000000000000" pitchFamily="2" charset="2"/>
              <a:buChar char="§"/>
            </a:pPr>
            <a:r>
              <a:rPr lang="en-US" sz="2400" b="1" dirty="0">
                <a:solidFill>
                  <a:schemeClr val="bg1"/>
                </a:solidFill>
              </a:rPr>
              <a:t>Explore your options</a:t>
            </a:r>
          </a:p>
          <a:p>
            <a:pPr marL="800100" lvl="1" indent="-342900">
              <a:buFont typeface="Wingdings" panose="05000000000000000000" pitchFamily="2" charset="2"/>
              <a:buChar char="§"/>
            </a:pPr>
            <a:r>
              <a:rPr lang="en-US" sz="2400" b="1" dirty="0">
                <a:solidFill>
                  <a:schemeClr val="bg1"/>
                </a:solidFill>
              </a:rPr>
              <a:t>Meet the team</a:t>
            </a:r>
          </a:p>
          <a:p>
            <a:pPr marL="800100" lvl="1" indent="-342900">
              <a:buFont typeface="Wingdings" panose="05000000000000000000" pitchFamily="2" charset="2"/>
              <a:buChar char="§"/>
            </a:pPr>
            <a:r>
              <a:rPr lang="en-US" sz="2400" b="1" dirty="0">
                <a:solidFill>
                  <a:schemeClr val="bg1"/>
                </a:solidFill>
              </a:rPr>
              <a:t>Speak with students</a:t>
            </a:r>
          </a:p>
        </p:txBody>
      </p:sp>
      <p:sp>
        <p:nvSpPr>
          <p:cNvPr id="3" name="TextBox 2">
            <a:extLst>
              <a:ext uri="{FF2B5EF4-FFF2-40B4-BE49-F238E27FC236}">
                <a16:creationId xmlns:a16="http://schemas.microsoft.com/office/drawing/2014/main" id="{923EDCB7-D164-8A35-E43C-061D2F5084A0}"/>
              </a:ext>
            </a:extLst>
          </p:cNvPr>
          <p:cNvSpPr txBox="1"/>
          <p:nvPr/>
        </p:nvSpPr>
        <p:spPr>
          <a:xfrm>
            <a:off x="878055" y="-199772"/>
            <a:ext cx="4968000" cy="1296000"/>
          </a:xfrm>
          <a:prstGeom prst="rect">
            <a:avLst/>
          </a:prstGeom>
          <a:solidFill>
            <a:schemeClr val="tx2">
              <a:lumMod val="75000"/>
              <a:lumOff val="25000"/>
            </a:schemeClr>
          </a:solidFill>
        </p:spPr>
        <p:txBody>
          <a:bodyPr wrap="square" anchor="ctr" anchorCtr="0">
            <a:spAutoFit/>
          </a:bodyPr>
          <a:lstStyle/>
          <a:p>
            <a:pPr algn="ctr"/>
            <a:r>
              <a:rPr lang="en-GB" sz="2000" b="1" dirty="0">
                <a:solidFill>
                  <a:schemeClr val="bg1"/>
                </a:solidFill>
              </a:rPr>
              <a:t>Thursday 20</a:t>
            </a:r>
            <a:r>
              <a:rPr lang="en-GB" sz="2000" b="1" baseline="30000" dirty="0">
                <a:solidFill>
                  <a:schemeClr val="bg1"/>
                </a:solidFill>
              </a:rPr>
              <a:t>th</a:t>
            </a:r>
            <a:r>
              <a:rPr lang="en-GB" sz="2000" b="1" dirty="0">
                <a:solidFill>
                  <a:schemeClr val="bg1"/>
                </a:solidFill>
              </a:rPr>
              <a:t> November 2025 from 6-8pm</a:t>
            </a:r>
          </a:p>
        </p:txBody>
      </p:sp>
      <p:sp>
        <p:nvSpPr>
          <p:cNvPr id="4" name="Rectangle: Rounded Corners 3">
            <a:extLst>
              <a:ext uri="{FF2B5EF4-FFF2-40B4-BE49-F238E27FC236}">
                <a16:creationId xmlns:a16="http://schemas.microsoft.com/office/drawing/2014/main" id="{08A199A6-8CED-099B-B356-6D97506D611C}"/>
              </a:ext>
            </a:extLst>
          </p:cNvPr>
          <p:cNvSpPr/>
          <p:nvPr/>
        </p:nvSpPr>
        <p:spPr>
          <a:xfrm>
            <a:off x="-334291" y="1317694"/>
            <a:ext cx="6499117" cy="851297"/>
          </a:xfrm>
          <a:custGeom>
            <a:avLst/>
            <a:gdLst>
              <a:gd name="connsiteX0" fmla="*/ 0 w 6499117"/>
              <a:gd name="connsiteY0" fmla="*/ 141886 h 851297"/>
              <a:gd name="connsiteX1" fmla="*/ 141886 w 6499117"/>
              <a:gd name="connsiteY1" fmla="*/ 0 h 851297"/>
              <a:gd name="connsiteX2" fmla="*/ 708173 w 6499117"/>
              <a:gd name="connsiteY2" fmla="*/ 0 h 851297"/>
              <a:gd name="connsiteX3" fmla="*/ 1398767 w 6499117"/>
              <a:gd name="connsiteY3" fmla="*/ 0 h 851297"/>
              <a:gd name="connsiteX4" fmla="*/ 2089361 w 6499117"/>
              <a:gd name="connsiteY4" fmla="*/ 0 h 851297"/>
              <a:gd name="connsiteX5" fmla="*/ 2717801 w 6499117"/>
              <a:gd name="connsiteY5" fmla="*/ 0 h 851297"/>
              <a:gd name="connsiteX6" fmla="*/ 3346242 w 6499117"/>
              <a:gd name="connsiteY6" fmla="*/ 0 h 851297"/>
              <a:gd name="connsiteX7" fmla="*/ 4098989 w 6499117"/>
              <a:gd name="connsiteY7" fmla="*/ 0 h 851297"/>
              <a:gd name="connsiteX8" fmla="*/ 4727429 w 6499117"/>
              <a:gd name="connsiteY8" fmla="*/ 0 h 851297"/>
              <a:gd name="connsiteX9" fmla="*/ 5231563 w 6499117"/>
              <a:gd name="connsiteY9" fmla="*/ 0 h 851297"/>
              <a:gd name="connsiteX10" fmla="*/ 6357231 w 6499117"/>
              <a:gd name="connsiteY10" fmla="*/ 0 h 851297"/>
              <a:gd name="connsiteX11" fmla="*/ 6499117 w 6499117"/>
              <a:gd name="connsiteY11" fmla="*/ 141886 h 851297"/>
              <a:gd name="connsiteX12" fmla="*/ 6499117 w 6499117"/>
              <a:gd name="connsiteY12" fmla="*/ 709411 h 851297"/>
              <a:gd name="connsiteX13" fmla="*/ 6357231 w 6499117"/>
              <a:gd name="connsiteY13" fmla="*/ 851297 h 851297"/>
              <a:gd name="connsiteX14" fmla="*/ 5728791 w 6499117"/>
              <a:gd name="connsiteY14" fmla="*/ 851297 h 851297"/>
              <a:gd name="connsiteX15" fmla="*/ 5100350 w 6499117"/>
              <a:gd name="connsiteY15" fmla="*/ 851297 h 851297"/>
              <a:gd name="connsiteX16" fmla="*/ 4409756 w 6499117"/>
              <a:gd name="connsiteY16" fmla="*/ 851297 h 851297"/>
              <a:gd name="connsiteX17" fmla="*/ 3594855 w 6499117"/>
              <a:gd name="connsiteY17" fmla="*/ 851297 h 851297"/>
              <a:gd name="connsiteX18" fmla="*/ 2842108 w 6499117"/>
              <a:gd name="connsiteY18" fmla="*/ 851297 h 851297"/>
              <a:gd name="connsiteX19" fmla="*/ 2337975 w 6499117"/>
              <a:gd name="connsiteY19" fmla="*/ 851297 h 851297"/>
              <a:gd name="connsiteX20" fmla="*/ 1523074 w 6499117"/>
              <a:gd name="connsiteY20" fmla="*/ 851297 h 851297"/>
              <a:gd name="connsiteX21" fmla="*/ 832480 w 6499117"/>
              <a:gd name="connsiteY21" fmla="*/ 851297 h 851297"/>
              <a:gd name="connsiteX22" fmla="*/ 141886 w 6499117"/>
              <a:gd name="connsiteY22" fmla="*/ 851297 h 851297"/>
              <a:gd name="connsiteX23" fmla="*/ 0 w 6499117"/>
              <a:gd name="connsiteY23" fmla="*/ 709411 h 851297"/>
              <a:gd name="connsiteX24" fmla="*/ 0 w 6499117"/>
              <a:gd name="connsiteY24" fmla="*/ 141886 h 851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499117" h="851297" fill="none" extrusionOk="0">
                <a:moveTo>
                  <a:pt x="0" y="141886"/>
                </a:moveTo>
                <a:cubicBezTo>
                  <a:pt x="-6475" y="55791"/>
                  <a:pt x="58197" y="-2485"/>
                  <a:pt x="141886" y="0"/>
                </a:cubicBezTo>
                <a:cubicBezTo>
                  <a:pt x="336126" y="9617"/>
                  <a:pt x="455109" y="20925"/>
                  <a:pt x="708173" y="0"/>
                </a:cubicBezTo>
                <a:cubicBezTo>
                  <a:pt x="961237" y="-20925"/>
                  <a:pt x="1229556" y="30141"/>
                  <a:pt x="1398767" y="0"/>
                </a:cubicBezTo>
                <a:cubicBezTo>
                  <a:pt x="1567978" y="-30141"/>
                  <a:pt x="1844785" y="2519"/>
                  <a:pt x="2089361" y="0"/>
                </a:cubicBezTo>
                <a:cubicBezTo>
                  <a:pt x="2333937" y="-2519"/>
                  <a:pt x="2410418" y="-27580"/>
                  <a:pt x="2717801" y="0"/>
                </a:cubicBezTo>
                <a:cubicBezTo>
                  <a:pt x="3025184" y="27580"/>
                  <a:pt x="3099161" y="29587"/>
                  <a:pt x="3346242" y="0"/>
                </a:cubicBezTo>
                <a:cubicBezTo>
                  <a:pt x="3593323" y="-29587"/>
                  <a:pt x="3883578" y="-14808"/>
                  <a:pt x="4098989" y="0"/>
                </a:cubicBezTo>
                <a:cubicBezTo>
                  <a:pt x="4314400" y="14808"/>
                  <a:pt x="4539267" y="-6709"/>
                  <a:pt x="4727429" y="0"/>
                </a:cubicBezTo>
                <a:cubicBezTo>
                  <a:pt x="4915591" y="6709"/>
                  <a:pt x="5105253" y="-16185"/>
                  <a:pt x="5231563" y="0"/>
                </a:cubicBezTo>
                <a:cubicBezTo>
                  <a:pt x="5357873" y="16185"/>
                  <a:pt x="6027638" y="6610"/>
                  <a:pt x="6357231" y="0"/>
                </a:cubicBezTo>
                <a:cubicBezTo>
                  <a:pt x="6430168" y="1108"/>
                  <a:pt x="6501337" y="62493"/>
                  <a:pt x="6499117" y="141886"/>
                </a:cubicBezTo>
                <a:cubicBezTo>
                  <a:pt x="6486698" y="333713"/>
                  <a:pt x="6482922" y="464921"/>
                  <a:pt x="6499117" y="709411"/>
                </a:cubicBezTo>
                <a:cubicBezTo>
                  <a:pt x="6509230" y="800699"/>
                  <a:pt x="6427063" y="843156"/>
                  <a:pt x="6357231" y="851297"/>
                </a:cubicBezTo>
                <a:cubicBezTo>
                  <a:pt x="6204312" y="877478"/>
                  <a:pt x="5884796" y="836214"/>
                  <a:pt x="5728791" y="851297"/>
                </a:cubicBezTo>
                <a:cubicBezTo>
                  <a:pt x="5572786" y="866380"/>
                  <a:pt x="5346954" y="837731"/>
                  <a:pt x="5100350" y="851297"/>
                </a:cubicBezTo>
                <a:cubicBezTo>
                  <a:pt x="4853746" y="864863"/>
                  <a:pt x="4654200" y="833557"/>
                  <a:pt x="4409756" y="851297"/>
                </a:cubicBezTo>
                <a:cubicBezTo>
                  <a:pt x="4165312" y="869037"/>
                  <a:pt x="3763803" y="827256"/>
                  <a:pt x="3594855" y="851297"/>
                </a:cubicBezTo>
                <a:cubicBezTo>
                  <a:pt x="3425907" y="875338"/>
                  <a:pt x="3161903" y="866398"/>
                  <a:pt x="2842108" y="851297"/>
                </a:cubicBezTo>
                <a:cubicBezTo>
                  <a:pt x="2522313" y="836196"/>
                  <a:pt x="2500907" y="832163"/>
                  <a:pt x="2337975" y="851297"/>
                </a:cubicBezTo>
                <a:cubicBezTo>
                  <a:pt x="2175043" y="870431"/>
                  <a:pt x="1739525" y="829037"/>
                  <a:pt x="1523074" y="851297"/>
                </a:cubicBezTo>
                <a:cubicBezTo>
                  <a:pt x="1306623" y="873557"/>
                  <a:pt x="1172964" y="880206"/>
                  <a:pt x="832480" y="851297"/>
                </a:cubicBezTo>
                <a:cubicBezTo>
                  <a:pt x="491996" y="822388"/>
                  <a:pt x="487108" y="854212"/>
                  <a:pt x="141886" y="851297"/>
                </a:cubicBezTo>
                <a:cubicBezTo>
                  <a:pt x="62136" y="848828"/>
                  <a:pt x="-1130" y="791874"/>
                  <a:pt x="0" y="709411"/>
                </a:cubicBezTo>
                <a:cubicBezTo>
                  <a:pt x="6420" y="456947"/>
                  <a:pt x="14265" y="276222"/>
                  <a:pt x="0" y="141886"/>
                </a:cubicBezTo>
                <a:close/>
              </a:path>
              <a:path w="6499117" h="851297" stroke="0" extrusionOk="0">
                <a:moveTo>
                  <a:pt x="0" y="141886"/>
                </a:moveTo>
                <a:cubicBezTo>
                  <a:pt x="2252" y="71873"/>
                  <a:pt x="47004" y="475"/>
                  <a:pt x="141886" y="0"/>
                </a:cubicBezTo>
                <a:cubicBezTo>
                  <a:pt x="391521" y="-4951"/>
                  <a:pt x="616569" y="-5734"/>
                  <a:pt x="770326" y="0"/>
                </a:cubicBezTo>
                <a:cubicBezTo>
                  <a:pt x="924083" y="5734"/>
                  <a:pt x="1131758" y="24567"/>
                  <a:pt x="1460920" y="0"/>
                </a:cubicBezTo>
                <a:cubicBezTo>
                  <a:pt x="1790082" y="-24567"/>
                  <a:pt x="1967705" y="-24186"/>
                  <a:pt x="2213668" y="0"/>
                </a:cubicBezTo>
                <a:cubicBezTo>
                  <a:pt x="2459631" y="24186"/>
                  <a:pt x="2655022" y="-21536"/>
                  <a:pt x="2904262" y="0"/>
                </a:cubicBezTo>
                <a:cubicBezTo>
                  <a:pt x="3153502" y="21536"/>
                  <a:pt x="3336429" y="4036"/>
                  <a:pt x="3532702" y="0"/>
                </a:cubicBezTo>
                <a:cubicBezTo>
                  <a:pt x="3728975" y="-4036"/>
                  <a:pt x="3899084" y="11939"/>
                  <a:pt x="4036836" y="0"/>
                </a:cubicBezTo>
                <a:cubicBezTo>
                  <a:pt x="4174588" y="-11939"/>
                  <a:pt x="4529884" y="31911"/>
                  <a:pt x="4851736" y="0"/>
                </a:cubicBezTo>
                <a:cubicBezTo>
                  <a:pt x="5173588" y="-31911"/>
                  <a:pt x="5159806" y="3716"/>
                  <a:pt x="5355870" y="0"/>
                </a:cubicBezTo>
                <a:cubicBezTo>
                  <a:pt x="5551934" y="-3716"/>
                  <a:pt x="6127892" y="-14984"/>
                  <a:pt x="6357231" y="0"/>
                </a:cubicBezTo>
                <a:cubicBezTo>
                  <a:pt x="6434032" y="6789"/>
                  <a:pt x="6514011" y="69352"/>
                  <a:pt x="6499117" y="141886"/>
                </a:cubicBezTo>
                <a:cubicBezTo>
                  <a:pt x="6503683" y="393863"/>
                  <a:pt x="6477147" y="504102"/>
                  <a:pt x="6499117" y="709411"/>
                </a:cubicBezTo>
                <a:cubicBezTo>
                  <a:pt x="6500441" y="785015"/>
                  <a:pt x="6443013" y="844758"/>
                  <a:pt x="6357231" y="851297"/>
                </a:cubicBezTo>
                <a:cubicBezTo>
                  <a:pt x="6163282" y="839530"/>
                  <a:pt x="5744652" y="892016"/>
                  <a:pt x="5542330" y="851297"/>
                </a:cubicBezTo>
                <a:cubicBezTo>
                  <a:pt x="5340008" y="810578"/>
                  <a:pt x="4990191" y="884383"/>
                  <a:pt x="4789583" y="851297"/>
                </a:cubicBezTo>
                <a:cubicBezTo>
                  <a:pt x="4588975" y="818211"/>
                  <a:pt x="4449033" y="875516"/>
                  <a:pt x="4161142" y="851297"/>
                </a:cubicBezTo>
                <a:cubicBezTo>
                  <a:pt x="3873251" y="827078"/>
                  <a:pt x="3588790" y="854533"/>
                  <a:pt x="3408395" y="851297"/>
                </a:cubicBezTo>
                <a:cubicBezTo>
                  <a:pt x="3228000" y="848061"/>
                  <a:pt x="2980508" y="826698"/>
                  <a:pt x="2717801" y="851297"/>
                </a:cubicBezTo>
                <a:cubicBezTo>
                  <a:pt x="2455094" y="875896"/>
                  <a:pt x="2293802" y="861150"/>
                  <a:pt x="2151514" y="851297"/>
                </a:cubicBezTo>
                <a:cubicBezTo>
                  <a:pt x="2009226" y="841444"/>
                  <a:pt x="1822903" y="849620"/>
                  <a:pt x="1647381" y="851297"/>
                </a:cubicBezTo>
                <a:cubicBezTo>
                  <a:pt x="1471859" y="852974"/>
                  <a:pt x="1181281" y="886406"/>
                  <a:pt x="832480" y="851297"/>
                </a:cubicBezTo>
                <a:cubicBezTo>
                  <a:pt x="483679" y="816188"/>
                  <a:pt x="348829" y="857253"/>
                  <a:pt x="141886" y="851297"/>
                </a:cubicBezTo>
                <a:cubicBezTo>
                  <a:pt x="59103" y="862027"/>
                  <a:pt x="776" y="792137"/>
                  <a:pt x="0" y="709411"/>
                </a:cubicBezTo>
                <a:cubicBezTo>
                  <a:pt x="20095" y="442970"/>
                  <a:pt x="-14962" y="397042"/>
                  <a:pt x="0" y="141886"/>
                </a:cubicBezTo>
                <a:close/>
              </a:path>
            </a:pathLst>
          </a:custGeom>
          <a:solidFill>
            <a:schemeClr val="tx1"/>
          </a:solidFill>
          <a:ln w="38100">
            <a:solidFill>
              <a:schemeClr val="bg1"/>
            </a:solidFill>
            <a:extLst>
              <a:ext uri="{C807C97D-BFC1-408E-A445-0C87EB9F89A2}">
                <ask:lineSketchStyleProps xmlns:ask="http://schemas.microsoft.com/office/drawing/2018/sketchyshapes" sd="3265841">
                  <a:prstGeom prst="roundRect">
                    <a:avLst/>
                  </a:prstGeom>
                  <ask:type>
                    <ask:lineSketchFreehand/>
                  </ask:type>
                </ask:lineSketchStyleProps>
              </a:ext>
            </a:extLst>
          </a:ln>
        </p:spPr>
        <p:txBody>
          <a:bodyPr wrap="square" lIns="91440" tIns="45720" rIns="91440" bIns="45720">
            <a:spAutoFit/>
          </a:bodyPr>
          <a:lstStyle/>
          <a:p>
            <a:pPr algn="ctr"/>
            <a:r>
              <a:rPr lang="en-US" sz="4400" b="1" cap="none" spc="300" dirty="0">
                <a:ln w="0"/>
                <a:solidFill>
                  <a:schemeClr val="bg1"/>
                </a:solidFill>
                <a:latin typeface="Amasis MT Pro Black" panose="02040A04050005020304" pitchFamily="18" charset="0"/>
              </a:rPr>
              <a:t>    OPEN EVENING</a:t>
            </a:r>
          </a:p>
        </p:txBody>
      </p:sp>
      <p:sp>
        <p:nvSpPr>
          <p:cNvPr id="5" name="TextBox 4">
            <a:extLst>
              <a:ext uri="{FF2B5EF4-FFF2-40B4-BE49-F238E27FC236}">
                <a16:creationId xmlns:a16="http://schemas.microsoft.com/office/drawing/2014/main" id="{B39B453E-5F80-6876-80CD-F083526722D7}"/>
              </a:ext>
            </a:extLst>
          </p:cNvPr>
          <p:cNvSpPr txBox="1"/>
          <p:nvPr/>
        </p:nvSpPr>
        <p:spPr>
          <a:xfrm>
            <a:off x="858391" y="3689190"/>
            <a:ext cx="6395885" cy="1477328"/>
          </a:xfrm>
          <a:prstGeom prst="rect">
            <a:avLst/>
          </a:prstGeom>
          <a:noFill/>
        </p:spPr>
        <p:txBody>
          <a:bodyPr wrap="square">
            <a:spAutoFit/>
          </a:bodyPr>
          <a:lstStyle/>
          <a:p>
            <a:pPr>
              <a:buNone/>
            </a:pPr>
            <a:r>
              <a:rPr lang="en-US" b="1" dirty="0"/>
              <a:t>Why choose Pershore Sixth Form?</a:t>
            </a:r>
            <a:endParaRPr lang="en-US" dirty="0"/>
          </a:p>
          <a:p>
            <a:pPr marL="742950" lvl="1" indent="-285750">
              <a:buClr>
                <a:schemeClr val="tx2">
                  <a:lumMod val="75000"/>
                  <a:lumOff val="25000"/>
                </a:schemeClr>
              </a:buClr>
              <a:buSzPct val="120000"/>
              <a:buFont typeface="Wingdings" panose="05000000000000000000" pitchFamily="2" charset="2"/>
              <a:buChar char="§"/>
            </a:pPr>
            <a:r>
              <a:rPr lang="en-US" dirty="0"/>
              <a:t>Exceptional academic achievement.</a:t>
            </a:r>
          </a:p>
          <a:p>
            <a:pPr marL="742950" lvl="1" indent="-285750">
              <a:buClr>
                <a:schemeClr val="tx2">
                  <a:lumMod val="75000"/>
                  <a:lumOff val="25000"/>
                </a:schemeClr>
              </a:buClr>
              <a:buSzPct val="120000"/>
              <a:buFont typeface="Wingdings" panose="05000000000000000000" pitchFamily="2" charset="2"/>
              <a:buChar char="§"/>
            </a:pPr>
            <a:r>
              <a:rPr lang="en-US" dirty="0" err="1"/>
              <a:t>Personalised</a:t>
            </a:r>
            <a:r>
              <a:rPr lang="en-US" dirty="0"/>
              <a:t> pastoral care and guidance.</a:t>
            </a:r>
          </a:p>
          <a:p>
            <a:pPr marL="742950" lvl="1" indent="-285750">
              <a:buClr>
                <a:schemeClr val="tx2">
                  <a:lumMod val="75000"/>
                  <a:lumOff val="25000"/>
                </a:schemeClr>
              </a:buClr>
              <a:buSzPct val="120000"/>
              <a:buFont typeface="Wingdings" panose="05000000000000000000" pitchFamily="2" charset="2"/>
              <a:buChar char="§"/>
            </a:pPr>
            <a:r>
              <a:rPr lang="en-US" dirty="0"/>
              <a:t>Extensive enrichment opportunities.</a:t>
            </a:r>
          </a:p>
          <a:p>
            <a:pPr marL="742950" lvl="1" indent="-285750">
              <a:buClr>
                <a:schemeClr val="tx2">
                  <a:lumMod val="75000"/>
                  <a:lumOff val="25000"/>
                </a:schemeClr>
              </a:buClr>
              <a:buSzPct val="120000"/>
              <a:buFont typeface="Wingdings" panose="05000000000000000000" pitchFamily="2" charset="2"/>
              <a:buChar char="§"/>
            </a:pPr>
            <a:r>
              <a:rPr lang="en-US" dirty="0"/>
              <a:t>A modern, well-resourced Sixth Form </a:t>
            </a:r>
            <a:r>
              <a:rPr lang="en-US" dirty="0" err="1"/>
              <a:t>centre</a:t>
            </a:r>
            <a:r>
              <a:rPr lang="en-US" dirty="0"/>
              <a:t>.</a:t>
            </a:r>
          </a:p>
        </p:txBody>
      </p:sp>
      <p:sp>
        <p:nvSpPr>
          <p:cNvPr id="8" name="Title 7">
            <a:extLst>
              <a:ext uri="{FF2B5EF4-FFF2-40B4-BE49-F238E27FC236}">
                <a16:creationId xmlns:a16="http://schemas.microsoft.com/office/drawing/2014/main" id="{1558510F-48D8-78E3-8E97-8E728FCE1899}"/>
              </a:ext>
            </a:extLst>
          </p:cNvPr>
          <p:cNvSpPr>
            <a:spLocks noGrp="1"/>
          </p:cNvSpPr>
          <p:nvPr>
            <p:ph type="title"/>
          </p:nvPr>
        </p:nvSpPr>
        <p:spPr>
          <a:xfrm>
            <a:off x="-68824" y="762167"/>
            <a:ext cx="10831285" cy="648000"/>
          </a:xfrm>
          <a:custGeom>
            <a:avLst/>
            <a:gdLst>
              <a:gd name="connsiteX0" fmla="*/ 0 w 10831285"/>
              <a:gd name="connsiteY0" fmla="*/ 0 h 648000"/>
              <a:gd name="connsiteX1" fmla="*/ 460330 w 10831285"/>
              <a:gd name="connsiteY1" fmla="*/ 0 h 648000"/>
              <a:gd name="connsiteX2" fmla="*/ 1028972 w 10831285"/>
              <a:gd name="connsiteY2" fmla="*/ 0 h 648000"/>
              <a:gd name="connsiteX3" fmla="*/ 1597615 w 10831285"/>
              <a:gd name="connsiteY3" fmla="*/ 0 h 648000"/>
              <a:gd name="connsiteX4" fmla="*/ 2491196 w 10831285"/>
              <a:gd name="connsiteY4" fmla="*/ 0 h 648000"/>
              <a:gd name="connsiteX5" fmla="*/ 3276464 w 10831285"/>
              <a:gd name="connsiteY5" fmla="*/ 0 h 648000"/>
              <a:gd name="connsiteX6" fmla="*/ 3845106 w 10831285"/>
              <a:gd name="connsiteY6" fmla="*/ 0 h 648000"/>
              <a:gd name="connsiteX7" fmla="*/ 4413749 w 10831285"/>
              <a:gd name="connsiteY7" fmla="*/ 0 h 648000"/>
              <a:gd name="connsiteX8" fmla="*/ 4765765 w 10831285"/>
              <a:gd name="connsiteY8" fmla="*/ 0 h 648000"/>
              <a:gd name="connsiteX9" fmla="*/ 5442721 w 10831285"/>
              <a:gd name="connsiteY9" fmla="*/ 0 h 648000"/>
              <a:gd name="connsiteX10" fmla="*/ 6011363 w 10831285"/>
              <a:gd name="connsiteY10" fmla="*/ 0 h 648000"/>
              <a:gd name="connsiteX11" fmla="*/ 6688318 w 10831285"/>
              <a:gd name="connsiteY11" fmla="*/ 0 h 648000"/>
              <a:gd name="connsiteX12" fmla="*/ 7581899 w 10831285"/>
              <a:gd name="connsiteY12" fmla="*/ 0 h 648000"/>
              <a:gd name="connsiteX13" fmla="*/ 7933916 w 10831285"/>
              <a:gd name="connsiteY13" fmla="*/ 0 h 648000"/>
              <a:gd name="connsiteX14" fmla="*/ 8827497 w 10831285"/>
              <a:gd name="connsiteY14" fmla="*/ 0 h 648000"/>
              <a:gd name="connsiteX15" fmla="*/ 9287827 w 10831285"/>
              <a:gd name="connsiteY15" fmla="*/ 0 h 648000"/>
              <a:gd name="connsiteX16" fmla="*/ 9748156 w 10831285"/>
              <a:gd name="connsiteY16" fmla="*/ 0 h 648000"/>
              <a:gd name="connsiteX17" fmla="*/ 10831285 w 10831285"/>
              <a:gd name="connsiteY17" fmla="*/ 0 h 648000"/>
              <a:gd name="connsiteX18" fmla="*/ 10831285 w 10831285"/>
              <a:gd name="connsiteY18" fmla="*/ 648000 h 648000"/>
              <a:gd name="connsiteX19" fmla="*/ 10046017 w 10831285"/>
              <a:gd name="connsiteY19" fmla="*/ 648000 h 648000"/>
              <a:gd name="connsiteX20" fmla="*/ 9694000 w 10831285"/>
              <a:gd name="connsiteY20" fmla="*/ 648000 h 648000"/>
              <a:gd name="connsiteX21" fmla="*/ 8908732 w 10831285"/>
              <a:gd name="connsiteY21" fmla="*/ 648000 h 648000"/>
              <a:gd name="connsiteX22" fmla="*/ 8231777 w 10831285"/>
              <a:gd name="connsiteY22" fmla="*/ 648000 h 648000"/>
              <a:gd name="connsiteX23" fmla="*/ 7446508 w 10831285"/>
              <a:gd name="connsiteY23" fmla="*/ 648000 h 648000"/>
              <a:gd name="connsiteX24" fmla="*/ 7094492 w 10831285"/>
              <a:gd name="connsiteY24" fmla="*/ 648000 h 648000"/>
              <a:gd name="connsiteX25" fmla="*/ 6309224 w 10831285"/>
              <a:gd name="connsiteY25" fmla="*/ 648000 h 648000"/>
              <a:gd name="connsiteX26" fmla="*/ 5632268 w 10831285"/>
              <a:gd name="connsiteY26" fmla="*/ 648000 h 648000"/>
              <a:gd name="connsiteX27" fmla="*/ 5280251 w 10831285"/>
              <a:gd name="connsiteY27" fmla="*/ 648000 h 648000"/>
              <a:gd name="connsiteX28" fmla="*/ 4711609 w 10831285"/>
              <a:gd name="connsiteY28" fmla="*/ 648000 h 648000"/>
              <a:gd name="connsiteX29" fmla="*/ 4251279 w 10831285"/>
              <a:gd name="connsiteY29" fmla="*/ 648000 h 648000"/>
              <a:gd name="connsiteX30" fmla="*/ 3682637 w 10831285"/>
              <a:gd name="connsiteY30" fmla="*/ 648000 h 648000"/>
              <a:gd name="connsiteX31" fmla="*/ 2789056 w 10831285"/>
              <a:gd name="connsiteY31" fmla="*/ 648000 h 648000"/>
              <a:gd name="connsiteX32" fmla="*/ 1895475 w 10831285"/>
              <a:gd name="connsiteY32" fmla="*/ 648000 h 648000"/>
              <a:gd name="connsiteX33" fmla="*/ 1326832 w 10831285"/>
              <a:gd name="connsiteY33" fmla="*/ 648000 h 648000"/>
              <a:gd name="connsiteX34" fmla="*/ 974816 w 10831285"/>
              <a:gd name="connsiteY34" fmla="*/ 648000 h 648000"/>
              <a:gd name="connsiteX35" fmla="*/ 622799 w 10831285"/>
              <a:gd name="connsiteY35" fmla="*/ 648000 h 648000"/>
              <a:gd name="connsiteX36" fmla="*/ 0 w 10831285"/>
              <a:gd name="connsiteY36" fmla="*/ 648000 h 648000"/>
              <a:gd name="connsiteX37" fmla="*/ 0 w 10831285"/>
              <a:gd name="connsiteY37" fmla="*/ 0 h 64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831285" h="648000" fill="none" extrusionOk="0">
                <a:moveTo>
                  <a:pt x="0" y="0"/>
                </a:moveTo>
                <a:cubicBezTo>
                  <a:pt x="138999" y="-17481"/>
                  <a:pt x="358110" y="8747"/>
                  <a:pt x="460330" y="0"/>
                </a:cubicBezTo>
                <a:cubicBezTo>
                  <a:pt x="562550" y="-8747"/>
                  <a:pt x="796965" y="-19983"/>
                  <a:pt x="1028972" y="0"/>
                </a:cubicBezTo>
                <a:cubicBezTo>
                  <a:pt x="1260979" y="19983"/>
                  <a:pt x="1415665" y="21233"/>
                  <a:pt x="1597615" y="0"/>
                </a:cubicBezTo>
                <a:cubicBezTo>
                  <a:pt x="1779565" y="-21233"/>
                  <a:pt x="2244453" y="22714"/>
                  <a:pt x="2491196" y="0"/>
                </a:cubicBezTo>
                <a:cubicBezTo>
                  <a:pt x="2737939" y="-22714"/>
                  <a:pt x="3117094" y="-12848"/>
                  <a:pt x="3276464" y="0"/>
                </a:cubicBezTo>
                <a:cubicBezTo>
                  <a:pt x="3435834" y="12848"/>
                  <a:pt x="3586896" y="-23868"/>
                  <a:pt x="3845106" y="0"/>
                </a:cubicBezTo>
                <a:cubicBezTo>
                  <a:pt x="4103316" y="23868"/>
                  <a:pt x="4225457" y="-8609"/>
                  <a:pt x="4413749" y="0"/>
                </a:cubicBezTo>
                <a:cubicBezTo>
                  <a:pt x="4602041" y="8609"/>
                  <a:pt x="4645549" y="13754"/>
                  <a:pt x="4765765" y="0"/>
                </a:cubicBezTo>
                <a:cubicBezTo>
                  <a:pt x="4885981" y="-13754"/>
                  <a:pt x="5148798" y="9978"/>
                  <a:pt x="5442721" y="0"/>
                </a:cubicBezTo>
                <a:cubicBezTo>
                  <a:pt x="5736644" y="-9978"/>
                  <a:pt x="5815248" y="-784"/>
                  <a:pt x="6011363" y="0"/>
                </a:cubicBezTo>
                <a:cubicBezTo>
                  <a:pt x="6207478" y="784"/>
                  <a:pt x="6356817" y="-32408"/>
                  <a:pt x="6688318" y="0"/>
                </a:cubicBezTo>
                <a:cubicBezTo>
                  <a:pt x="7019819" y="32408"/>
                  <a:pt x="7166915" y="7912"/>
                  <a:pt x="7581899" y="0"/>
                </a:cubicBezTo>
                <a:cubicBezTo>
                  <a:pt x="7996883" y="-7912"/>
                  <a:pt x="7758900" y="-1118"/>
                  <a:pt x="7933916" y="0"/>
                </a:cubicBezTo>
                <a:cubicBezTo>
                  <a:pt x="8108932" y="1118"/>
                  <a:pt x="8607400" y="16578"/>
                  <a:pt x="8827497" y="0"/>
                </a:cubicBezTo>
                <a:cubicBezTo>
                  <a:pt x="9047594" y="-16578"/>
                  <a:pt x="9190935" y="-3136"/>
                  <a:pt x="9287827" y="0"/>
                </a:cubicBezTo>
                <a:cubicBezTo>
                  <a:pt x="9384719" y="3136"/>
                  <a:pt x="9601398" y="9284"/>
                  <a:pt x="9748156" y="0"/>
                </a:cubicBezTo>
                <a:cubicBezTo>
                  <a:pt x="9894914" y="-9284"/>
                  <a:pt x="10355069" y="-21178"/>
                  <a:pt x="10831285" y="0"/>
                </a:cubicBezTo>
                <a:cubicBezTo>
                  <a:pt x="10858656" y="283100"/>
                  <a:pt x="10813042" y="500031"/>
                  <a:pt x="10831285" y="648000"/>
                </a:cubicBezTo>
                <a:cubicBezTo>
                  <a:pt x="10530888" y="625494"/>
                  <a:pt x="10287610" y="642273"/>
                  <a:pt x="10046017" y="648000"/>
                </a:cubicBezTo>
                <a:cubicBezTo>
                  <a:pt x="9804424" y="653727"/>
                  <a:pt x="9775983" y="642425"/>
                  <a:pt x="9694000" y="648000"/>
                </a:cubicBezTo>
                <a:cubicBezTo>
                  <a:pt x="9612017" y="653575"/>
                  <a:pt x="9198658" y="658653"/>
                  <a:pt x="8908732" y="648000"/>
                </a:cubicBezTo>
                <a:cubicBezTo>
                  <a:pt x="8618806" y="637347"/>
                  <a:pt x="8504148" y="652303"/>
                  <a:pt x="8231777" y="648000"/>
                </a:cubicBezTo>
                <a:cubicBezTo>
                  <a:pt x="7959407" y="643697"/>
                  <a:pt x="7799398" y="669969"/>
                  <a:pt x="7446508" y="648000"/>
                </a:cubicBezTo>
                <a:cubicBezTo>
                  <a:pt x="7093618" y="626031"/>
                  <a:pt x="7215864" y="650688"/>
                  <a:pt x="7094492" y="648000"/>
                </a:cubicBezTo>
                <a:cubicBezTo>
                  <a:pt x="6973120" y="645312"/>
                  <a:pt x="6543696" y="683079"/>
                  <a:pt x="6309224" y="648000"/>
                </a:cubicBezTo>
                <a:cubicBezTo>
                  <a:pt x="6074752" y="612921"/>
                  <a:pt x="5969170" y="679659"/>
                  <a:pt x="5632268" y="648000"/>
                </a:cubicBezTo>
                <a:cubicBezTo>
                  <a:pt x="5295366" y="616341"/>
                  <a:pt x="5441902" y="641642"/>
                  <a:pt x="5280251" y="648000"/>
                </a:cubicBezTo>
                <a:cubicBezTo>
                  <a:pt x="5118600" y="654358"/>
                  <a:pt x="4886582" y="640185"/>
                  <a:pt x="4711609" y="648000"/>
                </a:cubicBezTo>
                <a:cubicBezTo>
                  <a:pt x="4536636" y="655815"/>
                  <a:pt x="4427348" y="655493"/>
                  <a:pt x="4251279" y="648000"/>
                </a:cubicBezTo>
                <a:cubicBezTo>
                  <a:pt x="4075210" y="640508"/>
                  <a:pt x="3905699" y="633500"/>
                  <a:pt x="3682637" y="648000"/>
                </a:cubicBezTo>
                <a:cubicBezTo>
                  <a:pt x="3459575" y="662500"/>
                  <a:pt x="3106138" y="649000"/>
                  <a:pt x="2789056" y="648000"/>
                </a:cubicBezTo>
                <a:cubicBezTo>
                  <a:pt x="2471974" y="647000"/>
                  <a:pt x="2085648" y="616540"/>
                  <a:pt x="1895475" y="648000"/>
                </a:cubicBezTo>
                <a:cubicBezTo>
                  <a:pt x="1705302" y="679460"/>
                  <a:pt x="1441035" y="657232"/>
                  <a:pt x="1326832" y="648000"/>
                </a:cubicBezTo>
                <a:cubicBezTo>
                  <a:pt x="1212629" y="638768"/>
                  <a:pt x="1141326" y="640592"/>
                  <a:pt x="974816" y="648000"/>
                </a:cubicBezTo>
                <a:cubicBezTo>
                  <a:pt x="808306" y="655408"/>
                  <a:pt x="737066" y="638249"/>
                  <a:pt x="622799" y="648000"/>
                </a:cubicBezTo>
                <a:cubicBezTo>
                  <a:pt x="508532" y="657751"/>
                  <a:pt x="222077" y="657535"/>
                  <a:pt x="0" y="648000"/>
                </a:cubicBezTo>
                <a:cubicBezTo>
                  <a:pt x="-2864" y="344888"/>
                  <a:pt x="16319" y="251018"/>
                  <a:pt x="0" y="0"/>
                </a:cubicBezTo>
                <a:close/>
              </a:path>
              <a:path w="10831285" h="648000" stroke="0" extrusionOk="0">
                <a:moveTo>
                  <a:pt x="0" y="0"/>
                </a:moveTo>
                <a:cubicBezTo>
                  <a:pt x="197238" y="34167"/>
                  <a:pt x="707030" y="-41086"/>
                  <a:pt x="893581" y="0"/>
                </a:cubicBezTo>
                <a:cubicBezTo>
                  <a:pt x="1080132" y="41086"/>
                  <a:pt x="1373002" y="-25056"/>
                  <a:pt x="1678849" y="0"/>
                </a:cubicBezTo>
                <a:cubicBezTo>
                  <a:pt x="1984696" y="25056"/>
                  <a:pt x="2086243" y="-27200"/>
                  <a:pt x="2355804" y="0"/>
                </a:cubicBezTo>
                <a:cubicBezTo>
                  <a:pt x="2625366" y="27200"/>
                  <a:pt x="2818254" y="542"/>
                  <a:pt x="3249386" y="0"/>
                </a:cubicBezTo>
                <a:cubicBezTo>
                  <a:pt x="3680518" y="-542"/>
                  <a:pt x="3614534" y="-19105"/>
                  <a:pt x="3709715" y="0"/>
                </a:cubicBezTo>
                <a:cubicBezTo>
                  <a:pt x="3804896" y="19105"/>
                  <a:pt x="4019131" y="10925"/>
                  <a:pt x="4278358" y="0"/>
                </a:cubicBezTo>
                <a:cubicBezTo>
                  <a:pt x="4537585" y="-10925"/>
                  <a:pt x="4893091" y="11034"/>
                  <a:pt x="5063626" y="0"/>
                </a:cubicBezTo>
                <a:cubicBezTo>
                  <a:pt x="5234161" y="-11034"/>
                  <a:pt x="5496904" y="16657"/>
                  <a:pt x="5740581" y="0"/>
                </a:cubicBezTo>
                <a:cubicBezTo>
                  <a:pt x="5984259" y="-16657"/>
                  <a:pt x="6011933" y="-5747"/>
                  <a:pt x="6092598" y="0"/>
                </a:cubicBezTo>
                <a:cubicBezTo>
                  <a:pt x="6173263" y="5747"/>
                  <a:pt x="6541194" y="28129"/>
                  <a:pt x="6986179" y="0"/>
                </a:cubicBezTo>
                <a:cubicBezTo>
                  <a:pt x="7431164" y="-28129"/>
                  <a:pt x="7212194" y="6259"/>
                  <a:pt x="7338196" y="0"/>
                </a:cubicBezTo>
                <a:cubicBezTo>
                  <a:pt x="7464198" y="-6259"/>
                  <a:pt x="7758335" y="-22333"/>
                  <a:pt x="8123464" y="0"/>
                </a:cubicBezTo>
                <a:cubicBezTo>
                  <a:pt x="8488593" y="22333"/>
                  <a:pt x="8611348" y="-20623"/>
                  <a:pt x="8908732" y="0"/>
                </a:cubicBezTo>
                <a:cubicBezTo>
                  <a:pt x="9206116" y="20623"/>
                  <a:pt x="9333585" y="-28546"/>
                  <a:pt x="9585687" y="0"/>
                </a:cubicBezTo>
                <a:cubicBezTo>
                  <a:pt x="9837789" y="28546"/>
                  <a:pt x="10540083" y="3540"/>
                  <a:pt x="10831285" y="0"/>
                </a:cubicBezTo>
                <a:cubicBezTo>
                  <a:pt x="10813471" y="162285"/>
                  <a:pt x="10847692" y="402448"/>
                  <a:pt x="10831285" y="648000"/>
                </a:cubicBezTo>
                <a:cubicBezTo>
                  <a:pt x="10661943" y="639112"/>
                  <a:pt x="10473368" y="631188"/>
                  <a:pt x="10370955" y="648000"/>
                </a:cubicBezTo>
                <a:cubicBezTo>
                  <a:pt x="10268542" y="664813"/>
                  <a:pt x="10164694" y="651399"/>
                  <a:pt x="10018939" y="648000"/>
                </a:cubicBezTo>
                <a:cubicBezTo>
                  <a:pt x="9873184" y="644601"/>
                  <a:pt x="9619315" y="649373"/>
                  <a:pt x="9341983" y="648000"/>
                </a:cubicBezTo>
                <a:cubicBezTo>
                  <a:pt x="9064651" y="646627"/>
                  <a:pt x="8769379" y="666799"/>
                  <a:pt x="8556715" y="648000"/>
                </a:cubicBezTo>
                <a:cubicBezTo>
                  <a:pt x="8344051" y="629201"/>
                  <a:pt x="8225041" y="671362"/>
                  <a:pt x="7988073" y="648000"/>
                </a:cubicBezTo>
                <a:cubicBezTo>
                  <a:pt x="7751105" y="624638"/>
                  <a:pt x="7621982" y="632111"/>
                  <a:pt x="7527743" y="648000"/>
                </a:cubicBezTo>
                <a:cubicBezTo>
                  <a:pt x="7433504" y="663890"/>
                  <a:pt x="7182032" y="615088"/>
                  <a:pt x="6850788" y="648000"/>
                </a:cubicBezTo>
                <a:cubicBezTo>
                  <a:pt x="6519545" y="680912"/>
                  <a:pt x="6412988" y="659122"/>
                  <a:pt x="6282145" y="648000"/>
                </a:cubicBezTo>
                <a:cubicBezTo>
                  <a:pt x="6151302" y="636878"/>
                  <a:pt x="5648647" y="644824"/>
                  <a:pt x="5388564" y="648000"/>
                </a:cubicBezTo>
                <a:cubicBezTo>
                  <a:pt x="5128481" y="651176"/>
                  <a:pt x="4873413" y="650792"/>
                  <a:pt x="4494983" y="648000"/>
                </a:cubicBezTo>
                <a:cubicBezTo>
                  <a:pt x="4116553" y="645208"/>
                  <a:pt x="4297872" y="642938"/>
                  <a:pt x="4142967" y="648000"/>
                </a:cubicBezTo>
                <a:cubicBezTo>
                  <a:pt x="3988062" y="653062"/>
                  <a:pt x="3835675" y="653317"/>
                  <a:pt x="3682637" y="648000"/>
                </a:cubicBezTo>
                <a:cubicBezTo>
                  <a:pt x="3529599" y="642684"/>
                  <a:pt x="2982389" y="637002"/>
                  <a:pt x="2789056" y="648000"/>
                </a:cubicBezTo>
                <a:cubicBezTo>
                  <a:pt x="2595723" y="658998"/>
                  <a:pt x="2370218" y="674878"/>
                  <a:pt x="2220413" y="648000"/>
                </a:cubicBezTo>
                <a:cubicBezTo>
                  <a:pt x="2070608" y="621122"/>
                  <a:pt x="1812632" y="659070"/>
                  <a:pt x="1651771" y="648000"/>
                </a:cubicBezTo>
                <a:cubicBezTo>
                  <a:pt x="1490910" y="636930"/>
                  <a:pt x="1166050" y="642085"/>
                  <a:pt x="974816" y="648000"/>
                </a:cubicBezTo>
                <a:cubicBezTo>
                  <a:pt x="783582" y="653915"/>
                  <a:pt x="483870" y="680636"/>
                  <a:pt x="0" y="648000"/>
                </a:cubicBezTo>
                <a:cubicBezTo>
                  <a:pt x="7623" y="325017"/>
                  <a:pt x="-25011" y="200186"/>
                  <a:pt x="0" y="0"/>
                </a:cubicBezTo>
                <a:close/>
              </a:path>
            </a:pathLst>
          </a:custGeom>
          <a:solidFill>
            <a:srgbClr val="E8DEC5"/>
          </a:solidFill>
          <a:ln w="57150">
            <a:solidFill>
              <a:schemeClr val="bg1"/>
            </a:solidFill>
            <a:extLst>
              <a:ext uri="{C807C97D-BFC1-408E-A445-0C87EB9F89A2}">
                <ask:lineSketchStyleProps xmlns:ask="http://schemas.microsoft.com/office/drawing/2018/sketchyshapes" sd="660344924">
                  <ask:type>
                    <ask:lineSketchFreehand/>
                  </ask:type>
                </ask:lineSketchStyleProps>
              </a:ext>
            </a:extLst>
          </a:ln>
          <a:effectLst/>
        </p:spPr>
        <p:txBody>
          <a:bodyPr anchor="b" anchorCtr="0">
            <a:normAutofit fontScale="90000"/>
          </a:bodyPr>
          <a:lstStyle/>
          <a:p>
            <a:r>
              <a:rPr lang="en-GB" b="1" dirty="0">
                <a:ln w="19050">
                  <a:noFill/>
                </a:ln>
                <a:effectLst>
                  <a:glow rad="88900">
                    <a:schemeClr val="bg1"/>
                  </a:glow>
                </a:effectLst>
              </a:rPr>
              <a:t>      PERSHORE  SIXTH  FORM</a:t>
            </a:r>
            <a:endParaRPr lang="en-GB" sz="3600" b="1" dirty="0">
              <a:ln w="19050">
                <a:noFill/>
              </a:ln>
              <a:effectLst>
                <a:glow rad="88900">
                  <a:schemeClr val="bg1"/>
                </a:glow>
              </a:effectLst>
            </a:endParaRPr>
          </a:p>
        </p:txBody>
      </p:sp>
      <p:pic>
        <p:nvPicPr>
          <p:cNvPr id="10" name="Content Placeholder 6" descr="A person pointing at a wall with pictures on it&#10;&#10;Description automatically generated">
            <a:extLst>
              <a:ext uri="{FF2B5EF4-FFF2-40B4-BE49-F238E27FC236}">
                <a16:creationId xmlns:a16="http://schemas.microsoft.com/office/drawing/2014/main" id="{09C73358-4A26-AF68-F6B5-FCD11CC8CE6B}"/>
              </a:ext>
            </a:extLst>
          </p:cNvPr>
          <p:cNvPicPr>
            <a:picLocks noChangeAspect="1"/>
          </p:cNvPicPr>
          <p:nvPr/>
        </p:nvPicPr>
        <p:blipFill>
          <a:blip r:embed="rId3">
            <a:extLst>
              <a:ext uri="{28A0092B-C50C-407E-A947-70E740481C1C}">
                <a14:useLocalDpi xmlns:a14="http://schemas.microsoft.com/office/drawing/2010/main" val="0"/>
              </a:ext>
            </a:extLst>
          </a:blip>
          <a:srcRect b="-1"/>
          <a:stretch/>
        </p:blipFill>
        <p:spPr>
          <a:xfrm>
            <a:off x="6803571" y="10"/>
            <a:ext cx="5385211"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6" name="TextBox 5">
            <a:extLst>
              <a:ext uri="{FF2B5EF4-FFF2-40B4-BE49-F238E27FC236}">
                <a16:creationId xmlns:a16="http://schemas.microsoft.com/office/drawing/2014/main" id="{2152404D-DABA-6A1F-24D4-D2F135E93BAE}"/>
              </a:ext>
            </a:extLst>
          </p:cNvPr>
          <p:cNvSpPr txBox="1"/>
          <p:nvPr/>
        </p:nvSpPr>
        <p:spPr>
          <a:xfrm>
            <a:off x="-108151" y="5265003"/>
            <a:ext cx="7337852" cy="1661993"/>
          </a:xfrm>
          <a:custGeom>
            <a:avLst/>
            <a:gdLst>
              <a:gd name="connsiteX0" fmla="*/ 0 w 7337852"/>
              <a:gd name="connsiteY0" fmla="*/ 0 h 1661993"/>
              <a:gd name="connsiteX1" fmla="*/ 7337852 w 7337852"/>
              <a:gd name="connsiteY1" fmla="*/ 0 h 1661993"/>
              <a:gd name="connsiteX2" fmla="*/ 7337852 w 7337852"/>
              <a:gd name="connsiteY2" fmla="*/ 1661993 h 1661993"/>
              <a:gd name="connsiteX3" fmla="*/ 0 w 7337852"/>
              <a:gd name="connsiteY3" fmla="*/ 1661993 h 1661993"/>
              <a:gd name="connsiteX4" fmla="*/ 0 w 7337852"/>
              <a:gd name="connsiteY4" fmla="*/ 0 h 1661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7852" h="1661993" fill="none" extrusionOk="0">
                <a:moveTo>
                  <a:pt x="0" y="0"/>
                </a:moveTo>
                <a:cubicBezTo>
                  <a:pt x="1287622" y="-146282"/>
                  <a:pt x="6079996" y="-13324"/>
                  <a:pt x="7337852" y="0"/>
                </a:cubicBezTo>
                <a:cubicBezTo>
                  <a:pt x="7408466" y="596700"/>
                  <a:pt x="7218497" y="975228"/>
                  <a:pt x="7337852" y="1661993"/>
                </a:cubicBezTo>
                <a:cubicBezTo>
                  <a:pt x="4743437" y="1560051"/>
                  <a:pt x="1029525" y="1578855"/>
                  <a:pt x="0" y="1661993"/>
                </a:cubicBezTo>
                <a:cubicBezTo>
                  <a:pt x="-58916" y="1113191"/>
                  <a:pt x="-59290" y="691389"/>
                  <a:pt x="0" y="0"/>
                </a:cubicBezTo>
                <a:close/>
              </a:path>
              <a:path w="7337852" h="1661993" stroke="0" extrusionOk="0">
                <a:moveTo>
                  <a:pt x="0" y="0"/>
                </a:moveTo>
                <a:cubicBezTo>
                  <a:pt x="2834556" y="54148"/>
                  <a:pt x="4152443" y="5965"/>
                  <a:pt x="7337852" y="0"/>
                </a:cubicBezTo>
                <a:cubicBezTo>
                  <a:pt x="7193951" y="673299"/>
                  <a:pt x="7398024" y="1107675"/>
                  <a:pt x="7337852" y="1661993"/>
                </a:cubicBezTo>
                <a:cubicBezTo>
                  <a:pt x="5821863" y="1671074"/>
                  <a:pt x="1691453" y="1499991"/>
                  <a:pt x="0" y="1661993"/>
                </a:cubicBezTo>
                <a:cubicBezTo>
                  <a:pt x="37616" y="1411006"/>
                  <a:pt x="41639" y="469220"/>
                  <a:pt x="0" y="0"/>
                </a:cubicBezTo>
                <a:close/>
              </a:path>
            </a:pathLst>
          </a:custGeom>
          <a:gradFill flip="none" rotWithShape="1">
            <a:gsLst>
              <a:gs pos="40000">
                <a:schemeClr val="bg1"/>
              </a:gs>
              <a:gs pos="44000">
                <a:srgbClr val="EEEFF1"/>
              </a:gs>
            </a:gsLst>
            <a:lin ang="13800000" scaled="0"/>
            <a:tileRect/>
          </a:gradFill>
          <a:ln w="19050">
            <a:solidFill>
              <a:srgbClr val="AFB49C"/>
            </a:solidFill>
            <a:extLst>
              <a:ext uri="{C807C97D-BFC1-408E-A445-0C87EB9F89A2}">
                <ask:lineSketchStyleProps xmlns:ask="http://schemas.microsoft.com/office/drawing/2018/sketchyshapes" sd="1865407624">
                  <a:prstGeom prst="rect">
                    <a:avLst/>
                  </a:prstGeom>
                  <ask:type>
                    <ask:lineSketchCurved/>
                  </ask:type>
                </ask:lineSketchStyleProps>
              </a:ext>
            </a:extLst>
          </a:ln>
        </p:spPr>
        <p:txBody>
          <a:bodyPr wrap="square">
            <a:spAutoFit/>
          </a:bodyPr>
          <a:lstStyle/>
          <a:p>
            <a:pPr>
              <a:buNone/>
            </a:pPr>
            <a:endParaRPr lang="en-US" sz="1200" b="1" dirty="0"/>
          </a:p>
          <a:p>
            <a:pPr lvl="2"/>
            <a:r>
              <a:rPr lang="en-US" b="1" dirty="0"/>
              <a:t>To find out more, contact:</a:t>
            </a:r>
            <a:br>
              <a:rPr lang="en-US" b="1" dirty="0"/>
            </a:br>
            <a:r>
              <a:rPr lang="en-US" dirty="0"/>
              <a:t>Zoe Starkey - Head of Sixth Form</a:t>
            </a:r>
            <a:br>
              <a:rPr lang="en-US" dirty="0"/>
            </a:br>
            <a:r>
              <a:rPr lang="en-US" b="1" dirty="0">
                <a:hlinkClick r:id="rId4"/>
              </a:rPr>
              <a:t>zs@pershore.worcs.sch.uk</a:t>
            </a:r>
            <a:endParaRPr lang="en-US" b="1" dirty="0"/>
          </a:p>
          <a:p>
            <a:pPr lvl="2"/>
            <a:r>
              <a:rPr lang="en-US" dirty="0"/>
              <a:t>01386 552471 ext. 220</a:t>
            </a:r>
          </a:p>
          <a:p>
            <a:pPr>
              <a:buNone/>
            </a:pPr>
            <a:endParaRPr lang="en-US" dirty="0"/>
          </a:p>
        </p:txBody>
      </p:sp>
      <p:pic>
        <p:nvPicPr>
          <p:cNvPr id="7" name="Picture 6" descr="A blue shield with a person holding a tree and white flowers&#10;&#10;Description automatically generated">
            <a:extLst>
              <a:ext uri="{FF2B5EF4-FFF2-40B4-BE49-F238E27FC236}">
                <a16:creationId xmlns:a16="http://schemas.microsoft.com/office/drawing/2014/main" id="{0C3A6915-26AD-EB4C-A783-C8860FFF90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079542" y="345481"/>
            <a:ext cx="1010920" cy="1069340"/>
          </a:xfrm>
          <a:prstGeom prst="rect">
            <a:avLst/>
          </a:prstGeom>
        </p:spPr>
      </p:pic>
    </p:spTree>
    <p:extLst>
      <p:ext uri="{BB962C8B-B14F-4D97-AF65-F5344CB8AC3E}">
        <p14:creationId xmlns:p14="http://schemas.microsoft.com/office/powerpoint/2010/main" val="4034342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4D7CE3F-1FD7-F783-C268-6CF2493D3225}"/>
              </a:ext>
            </a:extLst>
          </p:cNvPr>
          <p:cNvSpPr>
            <a:spLocks noGrp="1"/>
          </p:cNvSpPr>
          <p:nvPr>
            <p:ph type="body" idx="1"/>
          </p:nvPr>
        </p:nvSpPr>
        <p:spPr/>
        <p:txBody>
          <a:bodyPr>
            <a:normAutofit/>
          </a:bodyPr>
          <a:lstStyle/>
          <a:p>
            <a:r>
              <a:rPr lang="en-US" b="1" dirty="0"/>
              <a:t>We Listen. We Act.</a:t>
            </a:r>
          </a:p>
          <a:p>
            <a:r>
              <a:rPr lang="en-US" b="1" dirty="0"/>
              <a:t>You asked for more independence </a:t>
            </a:r>
          </a:p>
          <a:p>
            <a:r>
              <a:rPr lang="en-US" dirty="0"/>
              <a:t>✅ </a:t>
            </a:r>
            <a:r>
              <a:rPr lang="en-US" b="1" dirty="0"/>
              <a:t>Lanyards = greater freedom</a:t>
            </a:r>
            <a:br>
              <a:rPr lang="en-US" dirty="0"/>
            </a:br>
            <a:r>
              <a:rPr lang="en-US" dirty="0"/>
              <a:t>➤ No more daily AM tutor</a:t>
            </a:r>
            <a:br>
              <a:rPr lang="en-US" dirty="0"/>
            </a:br>
            <a:r>
              <a:rPr lang="en-US" dirty="0"/>
              <a:t>➤ Flexibility to leave site when you have no lessons</a:t>
            </a:r>
          </a:p>
          <a:p>
            <a:r>
              <a:rPr lang="en-US" dirty="0"/>
              <a:t>✅ </a:t>
            </a:r>
            <a:r>
              <a:rPr lang="en-US" b="1" dirty="0"/>
              <a:t>Dress code</a:t>
            </a:r>
            <a:br>
              <a:rPr lang="en-US" dirty="0"/>
            </a:br>
            <a:r>
              <a:rPr lang="en-US" dirty="0"/>
              <a:t>➤ Still smart, but with more choice </a:t>
            </a:r>
          </a:p>
          <a:p>
            <a:r>
              <a:rPr lang="en-US" dirty="0"/>
              <a:t>✅ </a:t>
            </a:r>
            <a:r>
              <a:rPr lang="en-US" b="1" dirty="0"/>
              <a:t>Your voice matters – and shapes your Sixth Form experience</a:t>
            </a:r>
            <a:endParaRPr lang="en-US" dirty="0"/>
          </a:p>
          <a:p>
            <a:pPr marL="0" indent="0">
              <a:buNone/>
            </a:pPr>
            <a:endParaRPr lang="en-GB" dirty="0"/>
          </a:p>
        </p:txBody>
      </p:sp>
      <p:sp>
        <p:nvSpPr>
          <p:cNvPr id="3" name="Text Placeholder 2">
            <a:extLst>
              <a:ext uri="{FF2B5EF4-FFF2-40B4-BE49-F238E27FC236}">
                <a16:creationId xmlns:a16="http://schemas.microsoft.com/office/drawing/2014/main" id="{F5F70E50-6B9A-4214-C07A-565CE5607201}"/>
              </a:ext>
            </a:extLst>
          </p:cNvPr>
          <p:cNvSpPr>
            <a:spLocks noGrp="1"/>
          </p:cNvSpPr>
          <p:nvPr>
            <p:ph type="body" sz="quarter" idx="10"/>
          </p:nvPr>
        </p:nvSpPr>
        <p:spPr/>
        <p:txBody>
          <a:bodyPr/>
          <a:lstStyle/>
          <a:p>
            <a:pPr algn="ctr"/>
            <a:r>
              <a:rPr lang="en-US" sz="4000" b="1" dirty="0"/>
              <a:t>Your voice matters – and shapes your Sixth Form experience</a:t>
            </a:r>
            <a:endParaRPr lang="en-US" sz="4000" dirty="0"/>
          </a:p>
          <a:p>
            <a:endParaRPr lang="en-GB" dirty="0"/>
          </a:p>
        </p:txBody>
      </p:sp>
      <p:sp>
        <p:nvSpPr>
          <p:cNvPr id="4" name="Text Placeholder 3">
            <a:extLst>
              <a:ext uri="{FF2B5EF4-FFF2-40B4-BE49-F238E27FC236}">
                <a16:creationId xmlns:a16="http://schemas.microsoft.com/office/drawing/2014/main" id="{E157D301-8A72-9B3E-84F2-CC927F06A562}"/>
              </a:ext>
            </a:extLst>
          </p:cNvPr>
          <p:cNvSpPr>
            <a:spLocks noGrp="1"/>
          </p:cNvSpPr>
          <p:nvPr>
            <p:ph type="body" sz="quarter" idx="21"/>
          </p:nvPr>
        </p:nvSpPr>
        <p:spPr/>
        <p:txBody>
          <a:bodyPr/>
          <a:lstStyle/>
          <a:p>
            <a:endParaRPr lang="en-GB"/>
          </a:p>
        </p:txBody>
      </p:sp>
    </p:spTree>
    <p:extLst>
      <p:ext uri="{BB962C8B-B14F-4D97-AF65-F5344CB8AC3E}">
        <p14:creationId xmlns:p14="http://schemas.microsoft.com/office/powerpoint/2010/main" val="2150276909"/>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19F48-7B5F-34BA-F6C2-BA5A9FA59E59}"/>
              </a:ext>
            </a:extLst>
          </p:cNvPr>
          <p:cNvSpPr>
            <a:spLocks noGrp="1"/>
          </p:cNvSpPr>
          <p:nvPr>
            <p:ph type="title"/>
          </p:nvPr>
        </p:nvSpPr>
        <p:spPr/>
        <p:txBody>
          <a:bodyPr/>
          <a:lstStyle/>
          <a:p>
            <a:pPr algn="ctr"/>
            <a:r>
              <a:rPr lang="en-GB" dirty="0"/>
              <a:t>Destinations</a:t>
            </a:r>
          </a:p>
        </p:txBody>
      </p:sp>
      <p:sp>
        <p:nvSpPr>
          <p:cNvPr id="3" name="Content Placeholder 2">
            <a:extLst>
              <a:ext uri="{FF2B5EF4-FFF2-40B4-BE49-F238E27FC236}">
                <a16:creationId xmlns:a16="http://schemas.microsoft.com/office/drawing/2014/main" id="{757C0089-8221-592C-FF82-587452E5C260}"/>
              </a:ext>
            </a:extLst>
          </p:cNvPr>
          <p:cNvSpPr>
            <a:spLocks noGrp="1"/>
          </p:cNvSpPr>
          <p:nvPr>
            <p:ph sz="half" idx="1"/>
          </p:nvPr>
        </p:nvSpPr>
        <p:spPr/>
        <p:txBody>
          <a:bodyPr/>
          <a:lstStyle/>
          <a:p>
            <a:r>
              <a:rPr lang="en-GB" dirty="0"/>
              <a:t>12 Oxbridge, Medicine, Veterinary and Dentistry applicants</a:t>
            </a:r>
          </a:p>
          <a:p>
            <a:r>
              <a:rPr lang="en-GB" dirty="0"/>
              <a:t>80% of our students applied to university.  All were offered a place</a:t>
            </a:r>
          </a:p>
          <a:p>
            <a:r>
              <a:rPr lang="en-GB" dirty="0"/>
              <a:t>The remaining students secured successful apprenticeships/employment</a:t>
            </a:r>
          </a:p>
        </p:txBody>
      </p:sp>
      <p:sp>
        <p:nvSpPr>
          <p:cNvPr id="4" name="Content Placeholder 3">
            <a:extLst>
              <a:ext uri="{FF2B5EF4-FFF2-40B4-BE49-F238E27FC236}">
                <a16:creationId xmlns:a16="http://schemas.microsoft.com/office/drawing/2014/main" id="{D4C162D5-E7ED-063D-7419-66031040AA38}"/>
              </a:ext>
            </a:extLst>
          </p:cNvPr>
          <p:cNvSpPr>
            <a:spLocks noGrp="1"/>
          </p:cNvSpPr>
          <p:nvPr>
            <p:ph sz="half" idx="2"/>
          </p:nvPr>
        </p:nvSpPr>
        <p:spPr/>
        <p:txBody>
          <a:bodyPr/>
          <a:lstStyle/>
          <a:p>
            <a:r>
              <a:rPr lang="en-GB" dirty="0"/>
              <a:t>We have one of the highest  records for securing places at Oxford and Cambridge university from any state school and colleges in Worcestershire</a:t>
            </a:r>
          </a:p>
        </p:txBody>
      </p:sp>
    </p:spTree>
    <p:extLst>
      <p:ext uri="{BB962C8B-B14F-4D97-AF65-F5344CB8AC3E}">
        <p14:creationId xmlns:p14="http://schemas.microsoft.com/office/powerpoint/2010/main" val="874788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3EA51-EEA1-C18F-B310-7EA759A8C7E0}"/>
              </a:ext>
            </a:extLst>
          </p:cNvPr>
          <p:cNvSpPr>
            <a:spLocks noGrp="1"/>
          </p:cNvSpPr>
          <p:nvPr>
            <p:ph type="title"/>
          </p:nvPr>
        </p:nvSpPr>
        <p:spPr/>
        <p:txBody>
          <a:bodyPr/>
          <a:lstStyle/>
          <a:p>
            <a:r>
              <a:rPr lang="en-GB" dirty="0"/>
              <a:t>Opportunities</a:t>
            </a:r>
          </a:p>
        </p:txBody>
      </p:sp>
      <p:pic>
        <p:nvPicPr>
          <p:cNvPr id="2050" name="Picture 2" descr="Smithsonian announces new collection of travel programs for high school  students">
            <a:extLst>
              <a:ext uri="{FF2B5EF4-FFF2-40B4-BE49-F238E27FC236}">
                <a16:creationId xmlns:a16="http://schemas.microsoft.com/office/drawing/2014/main" id="{1D77CA40-8B30-1C29-6A96-7C0A4EADF949}"/>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rot="984683">
            <a:off x="7365292" y="3662044"/>
            <a:ext cx="3821748" cy="254783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Why Student Travel Is More Important ...">
            <a:extLst>
              <a:ext uri="{FF2B5EF4-FFF2-40B4-BE49-F238E27FC236}">
                <a16:creationId xmlns:a16="http://schemas.microsoft.com/office/drawing/2014/main" id="{7ACD39E3-3CA1-A215-4226-185D4A961A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319212">
            <a:off x="5545745" y="760821"/>
            <a:ext cx="4605785" cy="255536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ow to Travel on a Student Budget? — Young Pioneer Tours">
            <a:extLst>
              <a:ext uri="{FF2B5EF4-FFF2-40B4-BE49-F238E27FC236}">
                <a16:creationId xmlns:a16="http://schemas.microsoft.com/office/drawing/2014/main" id="{EB4F9918-72B5-1E21-A360-3092358DA2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0691" y="4550002"/>
            <a:ext cx="3684263" cy="194287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A82F42F-1989-013F-5F85-803AEDADFE9E}"/>
              </a:ext>
            </a:extLst>
          </p:cNvPr>
          <p:cNvSpPr txBox="1"/>
          <p:nvPr/>
        </p:nvSpPr>
        <p:spPr>
          <a:xfrm>
            <a:off x="544286" y="1690688"/>
            <a:ext cx="3962400" cy="2677656"/>
          </a:xfrm>
          <a:prstGeom prst="rect">
            <a:avLst/>
          </a:prstGeom>
          <a:noFill/>
        </p:spPr>
        <p:txBody>
          <a:bodyPr wrap="square" rtlCol="0">
            <a:spAutoFit/>
          </a:bodyPr>
          <a:lstStyle/>
          <a:p>
            <a:pPr marL="457200" indent="-457200">
              <a:buFont typeface="Arial" panose="020B0604020202020204" pitchFamily="34" charset="0"/>
              <a:buChar char="•"/>
            </a:pPr>
            <a:r>
              <a:rPr lang="en-GB" sz="2800" dirty="0"/>
              <a:t>TEFL</a:t>
            </a:r>
          </a:p>
          <a:p>
            <a:pPr marL="457200" indent="-457200">
              <a:buFont typeface="Arial" panose="020B0604020202020204" pitchFamily="34" charset="0"/>
              <a:buChar char="•"/>
            </a:pPr>
            <a:r>
              <a:rPr lang="en-GB" sz="2800" dirty="0"/>
              <a:t>Gap year</a:t>
            </a:r>
          </a:p>
          <a:p>
            <a:pPr marL="457200" indent="-457200">
              <a:buFont typeface="Arial" panose="020B0604020202020204" pitchFamily="34" charset="0"/>
              <a:buChar char="•"/>
            </a:pPr>
            <a:r>
              <a:rPr lang="en-GB" sz="2800" dirty="0"/>
              <a:t>Studying Abroad</a:t>
            </a:r>
          </a:p>
          <a:p>
            <a:pPr marL="457200" indent="-457200">
              <a:buFont typeface="Arial" panose="020B0604020202020204" pitchFamily="34" charset="0"/>
              <a:buChar char="•"/>
            </a:pPr>
            <a:r>
              <a:rPr lang="en-GB" sz="2800" dirty="0"/>
              <a:t>Travel</a:t>
            </a:r>
          </a:p>
          <a:p>
            <a:pPr marL="457200" indent="-457200">
              <a:buFont typeface="Arial" panose="020B0604020202020204" pitchFamily="34" charset="0"/>
              <a:buChar char="•"/>
            </a:pPr>
            <a:r>
              <a:rPr lang="en-GB" sz="2800" dirty="0"/>
              <a:t>Project Trust</a:t>
            </a:r>
          </a:p>
          <a:p>
            <a:pPr marL="457200" indent="-457200">
              <a:buFont typeface="Arial" panose="020B0604020202020204" pitchFamily="34" charset="0"/>
              <a:buChar char="•"/>
            </a:pPr>
            <a:r>
              <a:rPr lang="en-GB" sz="2800" dirty="0"/>
              <a:t>Camp America</a:t>
            </a:r>
          </a:p>
        </p:txBody>
      </p:sp>
    </p:spTree>
    <p:extLst>
      <p:ext uri="{BB962C8B-B14F-4D97-AF65-F5344CB8AC3E}">
        <p14:creationId xmlns:p14="http://schemas.microsoft.com/office/powerpoint/2010/main" val="381493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51584" y="260649"/>
            <a:ext cx="7488832" cy="769441"/>
          </a:xfrm>
          <a:prstGeom prst="rect">
            <a:avLst/>
          </a:prstGeom>
          <a:noFill/>
        </p:spPr>
        <p:txBody>
          <a:bodyPr wrap="square" rtlCol="0">
            <a:spAutoFit/>
          </a:bodyPr>
          <a:lstStyle/>
          <a:p>
            <a:pPr algn="ctr"/>
            <a:r>
              <a:rPr lang="en-GB" sz="4400" b="1" dirty="0">
                <a:solidFill>
                  <a:schemeClr val="tx2">
                    <a:lumMod val="60000"/>
                    <a:lumOff val="40000"/>
                  </a:schemeClr>
                </a:solidFill>
              </a:rPr>
              <a:t>WHY PERSHORE?</a:t>
            </a:r>
          </a:p>
        </p:txBody>
      </p:sp>
      <p:sp>
        <p:nvSpPr>
          <p:cNvPr id="4" name="TextBox 3"/>
          <p:cNvSpPr txBox="1"/>
          <p:nvPr/>
        </p:nvSpPr>
        <p:spPr>
          <a:xfrm>
            <a:off x="2027548" y="1063416"/>
            <a:ext cx="8136904" cy="5539978"/>
          </a:xfrm>
          <a:prstGeom prst="rect">
            <a:avLst/>
          </a:prstGeom>
          <a:noFill/>
        </p:spPr>
        <p:txBody>
          <a:bodyPr wrap="square" rtlCol="0">
            <a:spAutoFit/>
          </a:bodyPr>
          <a:lstStyle/>
          <a:p>
            <a:pPr marL="914400" lvl="1" indent="-457200">
              <a:buFont typeface="Arial" panose="020B0604020202020204" pitchFamily="34" charset="0"/>
              <a:buChar char="•"/>
            </a:pPr>
            <a:r>
              <a:rPr lang="en-GB" sz="2800" b="1" dirty="0">
                <a:solidFill>
                  <a:srgbClr val="7030A0"/>
                </a:solidFill>
              </a:rPr>
              <a:t>Outstanding Examination Results </a:t>
            </a:r>
          </a:p>
          <a:p>
            <a:pPr marL="914400" lvl="1" indent="-457200">
              <a:buFont typeface="Arial" panose="020B0604020202020204" pitchFamily="34" charset="0"/>
              <a:buChar char="•"/>
            </a:pPr>
            <a:r>
              <a:rPr lang="en-GB" sz="2800" b="1" dirty="0">
                <a:solidFill>
                  <a:srgbClr val="7030A0"/>
                </a:solidFill>
              </a:rPr>
              <a:t>Consistently High Value Added</a:t>
            </a:r>
          </a:p>
          <a:p>
            <a:pPr marL="914400" lvl="1" indent="-457200">
              <a:buFont typeface="Arial" panose="020B0604020202020204" pitchFamily="34" charset="0"/>
              <a:buChar char="•"/>
            </a:pPr>
            <a:r>
              <a:rPr lang="en-GB" sz="2800" b="1" dirty="0">
                <a:solidFill>
                  <a:srgbClr val="7030A0"/>
                </a:solidFill>
              </a:rPr>
              <a:t>One of top performing in the county</a:t>
            </a:r>
          </a:p>
          <a:p>
            <a:pPr marL="914400" lvl="1" indent="-457200">
              <a:buFont typeface="Arial" panose="020B0604020202020204" pitchFamily="34" charset="0"/>
              <a:buChar char="•"/>
            </a:pPr>
            <a:r>
              <a:rPr lang="en-GB" sz="2800" b="1" dirty="0">
                <a:solidFill>
                  <a:srgbClr val="7030A0"/>
                </a:solidFill>
              </a:rPr>
              <a:t>Support/Effective Academic Monitoring </a:t>
            </a:r>
          </a:p>
          <a:p>
            <a:pPr marL="914400" lvl="1" indent="-457200">
              <a:buFont typeface="Arial" panose="020B0604020202020204" pitchFamily="34" charset="0"/>
              <a:buChar char="•"/>
            </a:pPr>
            <a:r>
              <a:rPr lang="en-GB" sz="2800" b="1" dirty="0">
                <a:solidFill>
                  <a:srgbClr val="7030A0"/>
                </a:solidFill>
              </a:rPr>
              <a:t>Small class sizes</a:t>
            </a:r>
          </a:p>
          <a:p>
            <a:pPr marL="914400" lvl="1" indent="-457200">
              <a:buFont typeface="Arial" panose="020B0604020202020204" pitchFamily="34" charset="0"/>
              <a:buChar char="•"/>
            </a:pPr>
            <a:r>
              <a:rPr lang="en-GB" sz="2800" b="1" dirty="0">
                <a:solidFill>
                  <a:srgbClr val="7030A0"/>
                </a:solidFill>
              </a:rPr>
              <a:t>Unrivalled careers, apprenticeship and university guidance</a:t>
            </a:r>
          </a:p>
          <a:p>
            <a:pPr marL="914400" lvl="1" indent="-457200">
              <a:buFont typeface="Arial" panose="020B0604020202020204" pitchFamily="34" charset="0"/>
              <a:buChar char="•"/>
            </a:pPr>
            <a:r>
              <a:rPr lang="en-GB" sz="2800" b="1" dirty="0">
                <a:solidFill>
                  <a:srgbClr val="7030A0"/>
                </a:solidFill>
              </a:rPr>
              <a:t>We know you. We are big enough for choice, small enough to care.</a:t>
            </a:r>
          </a:p>
          <a:p>
            <a:pPr marL="914400" lvl="1" indent="-457200">
              <a:buFont typeface="Arial" panose="020B0604020202020204" pitchFamily="34" charset="0"/>
              <a:buChar char="•"/>
            </a:pPr>
            <a:r>
              <a:rPr lang="en-GB" sz="2800" b="1" dirty="0">
                <a:solidFill>
                  <a:srgbClr val="7030A0"/>
                </a:solidFill>
              </a:rPr>
              <a:t>Specialised programme for students wishing to apply to Oxbridge, Medicine and other Competitive courses.  </a:t>
            </a:r>
            <a:endParaRPr lang="en-GB" dirty="0"/>
          </a:p>
          <a:p>
            <a:pPr marL="285750" indent="-285750">
              <a:buFont typeface="Arial" pitchFamily="34" charset="0"/>
              <a:buChar char="•"/>
            </a:pPr>
            <a:endParaRPr lang="en-GB" dirty="0"/>
          </a:p>
        </p:txBody>
      </p:sp>
    </p:spTree>
    <p:extLst>
      <p:ext uri="{BB962C8B-B14F-4D97-AF65-F5344CB8AC3E}">
        <p14:creationId xmlns:p14="http://schemas.microsoft.com/office/powerpoint/2010/main" val="14341070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DE48892-AB2B-29C4-D1F6-C83E7D82FE8F}"/>
              </a:ext>
            </a:extLst>
          </p:cNvPr>
          <p:cNvSpPr txBox="1"/>
          <p:nvPr/>
        </p:nvSpPr>
        <p:spPr>
          <a:xfrm>
            <a:off x="2279576" y="692698"/>
            <a:ext cx="8064896" cy="5078313"/>
          </a:xfrm>
          <a:prstGeom prst="rect">
            <a:avLst/>
          </a:prstGeom>
          <a:noFill/>
        </p:spPr>
        <p:txBody>
          <a:bodyPr wrap="square" rtlCol="0">
            <a:spAutoFit/>
          </a:bodyPr>
          <a:lstStyle/>
          <a:p>
            <a:r>
              <a:rPr lang="en-GB" sz="3600" b="1" dirty="0">
                <a:solidFill>
                  <a:schemeClr val="tx2">
                    <a:lumMod val="60000"/>
                    <a:lumOff val="40000"/>
                  </a:schemeClr>
                </a:solidFill>
              </a:rPr>
              <a:t>NEXT STEPS</a:t>
            </a:r>
          </a:p>
          <a:p>
            <a:pPr marL="457200" indent="-457200">
              <a:buFont typeface="Arial" panose="020B0604020202020204" pitchFamily="34" charset="0"/>
              <a:buChar char="•"/>
            </a:pPr>
            <a:r>
              <a:rPr lang="en-GB" sz="2400" dirty="0"/>
              <a:t>Do </a:t>
            </a:r>
            <a:r>
              <a:rPr lang="en-GB" sz="2400"/>
              <a:t>your research</a:t>
            </a:r>
            <a:endParaRPr lang="en-GB" sz="2400" dirty="0"/>
          </a:p>
          <a:p>
            <a:pPr marL="457200" indent="-457200">
              <a:buFont typeface="Arial" panose="020B0604020202020204" pitchFamily="34" charset="0"/>
              <a:buChar char="•"/>
            </a:pPr>
            <a:r>
              <a:rPr lang="en-GB" sz="2400" dirty="0"/>
              <a:t>Be mindful when making selections. For Medicine you will need Chemistry and Biology.</a:t>
            </a:r>
          </a:p>
          <a:p>
            <a:pPr marL="457200" indent="-457200">
              <a:buFont typeface="Arial" panose="020B0604020202020204" pitchFamily="34" charset="0"/>
              <a:buChar char="•"/>
            </a:pPr>
            <a:r>
              <a:rPr lang="en-GB" sz="2400" dirty="0"/>
              <a:t>Law-Top universities prefer students to study English or History at A level (not Law or Criminology A Level)</a:t>
            </a:r>
          </a:p>
          <a:p>
            <a:pPr marL="457200" indent="-457200">
              <a:buFont typeface="Arial" panose="020B0604020202020204" pitchFamily="34" charset="0"/>
              <a:buChar char="•"/>
            </a:pPr>
            <a:r>
              <a:rPr lang="en-GB" sz="2400" dirty="0"/>
              <a:t>All students will be offered an interview for Sixth Form. (November/December)</a:t>
            </a:r>
          </a:p>
          <a:p>
            <a:pPr marL="342900" indent="-342900">
              <a:buFont typeface="Arial" panose="020B0604020202020204" pitchFamily="34" charset="0"/>
              <a:buChar char="•"/>
            </a:pPr>
            <a:r>
              <a:rPr lang="en-GB" sz="2400" dirty="0"/>
              <a:t>Attend Open Evening – Thursday 20th November  (6pm-8:00pm)</a:t>
            </a:r>
          </a:p>
          <a:p>
            <a:endParaRPr lang="en-GB" sz="2000" dirty="0"/>
          </a:p>
          <a:p>
            <a:endParaRPr lang="en-GB" sz="2000" dirty="0"/>
          </a:p>
          <a:p>
            <a:endParaRPr lang="en-GB" sz="3200" dirty="0"/>
          </a:p>
        </p:txBody>
      </p:sp>
    </p:spTree>
    <p:extLst>
      <p:ext uri="{BB962C8B-B14F-4D97-AF65-F5344CB8AC3E}">
        <p14:creationId xmlns:p14="http://schemas.microsoft.com/office/powerpoint/2010/main" val="3979485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ED1775-EB0F-B58F-8CC0-D765C6DA650B}"/>
              </a:ext>
            </a:extLst>
          </p:cNvPr>
          <p:cNvSpPr txBox="1"/>
          <p:nvPr/>
        </p:nvSpPr>
        <p:spPr>
          <a:xfrm>
            <a:off x="1956048" y="255720"/>
            <a:ext cx="8244408" cy="1077218"/>
          </a:xfrm>
          <a:prstGeom prst="rect">
            <a:avLst/>
          </a:prstGeom>
          <a:noFill/>
        </p:spPr>
        <p:txBody>
          <a:bodyPr wrap="square" rtlCol="0">
            <a:spAutoFit/>
          </a:bodyPr>
          <a:lstStyle/>
          <a:p>
            <a:r>
              <a:rPr lang="en-GB" sz="3200" dirty="0">
                <a:solidFill>
                  <a:schemeClr val="tx2">
                    <a:lumMod val="60000"/>
                    <a:lumOff val="40000"/>
                  </a:schemeClr>
                </a:solidFill>
              </a:rPr>
              <a:t>You can find all the information you require here</a:t>
            </a:r>
          </a:p>
        </p:txBody>
      </p:sp>
      <p:cxnSp>
        <p:nvCxnSpPr>
          <p:cNvPr id="6" name="Straight Arrow Connector 5">
            <a:extLst>
              <a:ext uri="{FF2B5EF4-FFF2-40B4-BE49-F238E27FC236}">
                <a16:creationId xmlns:a16="http://schemas.microsoft.com/office/drawing/2014/main" id="{8BE013B0-2E52-0F12-BBEA-136970FDA0D0}"/>
              </a:ext>
            </a:extLst>
          </p:cNvPr>
          <p:cNvCxnSpPr/>
          <p:nvPr/>
        </p:nvCxnSpPr>
        <p:spPr>
          <a:xfrm>
            <a:off x="3575720" y="3933056"/>
            <a:ext cx="5040560" cy="288032"/>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537C9599-6731-D7D6-3B7B-30C642CE3BA3}"/>
              </a:ext>
            </a:extLst>
          </p:cNvPr>
          <p:cNvSpPr txBox="1"/>
          <p:nvPr/>
        </p:nvSpPr>
        <p:spPr>
          <a:xfrm>
            <a:off x="615375" y="2412438"/>
            <a:ext cx="2096115" cy="646331"/>
          </a:xfrm>
          <a:prstGeom prst="rect">
            <a:avLst/>
          </a:prstGeom>
          <a:solidFill>
            <a:schemeClr val="bg1"/>
          </a:solidFill>
        </p:spPr>
        <p:txBody>
          <a:bodyPr wrap="square" rtlCol="0">
            <a:spAutoFit/>
          </a:bodyPr>
          <a:lstStyle/>
          <a:p>
            <a:r>
              <a:rPr lang="en-GB" dirty="0"/>
              <a:t>Sixth Form Bookings</a:t>
            </a:r>
          </a:p>
        </p:txBody>
      </p:sp>
      <p:sp>
        <p:nvSpPr>
          <p:cNvPr id="8" name="TextBox 7">
            <a:extLst>
              <a:ext uri="{FF2B5EF4-FFF2-40B4-BE49-F238E27FC236}">
                <a16:creationId xmlns:a16="http://schemas.microsoft.com/office/drawing/2014/main" id="{B57164EC-83B2-C38C-EC13-746299BF5BA7}"/>
              </a:ext>
            </a:extLst>
          </p:cNvPr>
          <p:cNvSpPr txBox="1"/>
          <p:nvPr/>
        </p:nvSpPr>
        <p:spPr>
          <a:xfrm>
            <a:off x="3071664" y="5085184"/>
            <a:ext cx="3528392" cy="369332"/>
          </a:xfrm>
          <a:prstGeom prst="rect">
            <a:avLst/>
          </a:prstGeom>
          <a:solidFill>
            <a:schemeClr val="bg1"/>
          </a:solidFill>
        </p:spPr>
        <p:txBody>
          <a:bodyPr wrap="square" rtlCol="0">
            <a:spAutoFit/>
          </a:bodyPr>
          <a:lstStyle/>
          <a:p>
            <a:endParaRPr lang="en-GB" dirty="0"/>
          </a:p>
        </p:txBody>
      </p:sp>
      <p:pic>
        <p:nvPicPr>
          <p:cNvPr id="5" name="Picture 4">
            <a:extLst>
              <a:ext uri="{FF2B5EF4-FFF2-40B4-BE49-F238E27FC236}">
                <a16:creationId xmlns:a16="http://schemas.microsoft.com/office/drawing/2014/main" id="{46357466-92CD-888F-14B1-EDB1B7383B7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2960914" y="1034142"/>
            <a:ext cx="9231086" cy="5776798"/>
          </a:xfrm>
          <a:prstGeom prst="rect">
            <a:avLst/>
          </a:prstGeom>
        </p:spPr>
      </p:pic>
      <p:cxnSp>
        <p:nvCxnSpPr>
          <p:cNvPr id="10" name="Straight Arrow Connector 9">
            <a:extLst>
              <a:ext uri="{FF2B5EF4-FFF2-40B4-BE49-F238E27FC236}">
                <a16:creationId xmlns:a16="http://schemas.microsoft.com/office/drawing/2014/main" id="{02D7E537-3B3A-0304-DBE6-33B5DD38F87A}"/>
              </a:ext>
            </a:extLst>
          </p:cNvPr>
          <p:cNvCxnSpPr/>
          <p:nvPr/>
        </p:nvCxnSpPr>
        <p:spPr>
          <a:xfrm>
            <a:off x="2079171" y="3091543"/>
            <a:ext cx="6226629" cy="271054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250174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E4A57FE-427B-1AB1-A29A-415DD0B4B7DF}"/>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0" y="10"/>
            <a:ext cx="12191980" cy="6857990"/>
          </a:xfrm>
          <a:prstGeom prst="rect">
            <a:avLst/>
          </a:prstGeom>
        </p:spPr>
      </p:pic>
      <p:sp>
        <p:nvSpPr>
          <p:cNvPr id="4" name="Title 3">
            <a:extLst>
              <a:ext uri="{FF2B5EF4-FFF2-40B4-BE49-F238E27FC236}">
                <a16:creationId xmlns:a16="http://schemas.microsoft.com/office/drawing/2014/main" id="{6BA58F7E-B65D-6E2E-E8FC-67DCCC211784}"/>
              </a:ext>
            </a:extLst>
          </p:cNvPr>
          <p:cNvSpPr>
            <a:spLocks noGrp="1"/>
          </p:cNvSpPr>
          <p:nvPr>
            <p:ph type="title"/>
          </p:nvPr>
        </p:nvSpPr>
        <p:spPr>
          <a:xfrm>
            <a:off x="0" y="5317240"/>
            <a:ext cx="12191979" cy="744836"/>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vert="horz" lIns="91440" tIns="45720" rIns="91440" bIns="45720" rtlCol="0" anchor="ctr">
            <a:normAutofit/>
          </a:bodyPr>
          <a:lstStyle/>
          <a:p>
            <a:pPr algn="ctr"/>
            <a:r>
              <a:rPr lang="en-US" sz="3600" b="1" dirty="0">
                <a:solidFill>
                  <a:schemeClr val="tx1">
                    <a:lumMod val="85000"/>
                    <a:lumOff val="15000"/>
                  </a:schemeClr>
                </a:solidFill>
                <a:latin typeface="Twinkl" pitchFamily="2" charset="0"/>
              </a:rPr>
              <a:t>6</a:t>
            </a:r>
            <a:r>
              <a:rPr lang="en-US" sz="3600" b="1" baseline="30000" dirty="0">
                <a:solidFill>
                  <a:schemeClr val="tx1">
                    <a:lumMod val="85000"/>
                    <a:lumOff val="15000"/>
                  </a:schemeClr>
                </a:solidFill>
                <a:latin typeface="Twinkl" pitchFamily="2" charset="0"/>
              </a:rPr>
              <a:t>th</a:t>
            </a:r>
            <a:r>
              <a:rPr lang="en-US" sz="3600" b="1" dirty="0">
                <a:solidFill>
                  <a:schemeClr val="tx1">
                    <a:lumMod val="85000"/>
                    <a:lumOff val="15000"/>
                  </a:schemeClr>
                </a:solidFill>
                <a:latin typeface="Twinkl" pitchFamily="2" charset="0"/>
              </a:rPr>
              <a:t> Form New York Trip 2027</a:t>
            </a:r>
          </a:p>
        </p:txBody>
      </p:sp>
      <p:pic>
        <p:nvPicPr>
          <p:cNvPr id="8" name="Picture 7">
            <a:extLst>
              <a:ext uri="{FF2B5EF4-FFF2-40B4-BE49-F238E27FC236}">
                <a16:creationId xmlns:a16="http://schemas.microsoft.com/office/drawing/2014/main" id="{B0FF0559-8A2A-0B90-DF9D-69F6DE4E5E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3796" y="4992995"/>
            <a:ext cx="2191056" cy="1390844"/>
          </a:xfrm>
          <a:prstGeom prst="rect">
            <a:avLst/>
          </a:prstGeom>
          <a:ln>
            <a:solidFill>
              <a:schemeClr val="tx1"/>
            </a:solidFill>
          </a:ln>
        </p:spPr>
      </p:pic>
    </p:spTree>
    <p:extLst>
      <p:ext uri="{BB962C8B-B14F-4D97-AF65-F5344CB8AC3E}">
        <p14:creationId xmlns:p14="http://schemas.microsoft.com/office/powerpoint/2010/main" val="3185309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ED9B4-4E72-6129-23D1-2472B4A7536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D2F73F6-24C3-32E3-02DC-F14C367562B1}"/>
              </a:ext>
            </a:extLst>
          </p:cNvPr>
          <p:cNvSpPr>
            <a:spLocks noGrp="1"/>
          </p:cNvSpPr>
          <p:nvPr>
            <p:ph type="title"/>
          </p:nvPr>
        </p:nvSpPr>
        <p:spPr>
          <a:xfrm>
            <a:off x="8115316" y="129955"/>
            <a:ext cx="4076684" cy="1118229"/>
          </a:xfrm>
        </p:spPr>
        <p:txBody>
          <a:bodyPr vert="horz" lIns="91440" tIns="45720" rIns="91440" bIns="45720" rtlCol="0" anchor="b">
            <a:normAutofit/>
          </a:bodyPr>
          <a:lstStyle/>
          <a:p>
            <a:pPr algn="ctr"/>
            <a:r>
              <a:rPr lang="en-US" sz="3700" b="1" u="sng" dirty="0">
                <a:latin typeface="Twinkl" pitchFamily="2" charset="0"/>
              </a:rPr>
              <a:t>6</a:t>
            </a:r>
            <a:r>
              <a:rPr lang="en-US" sz="3700" b="1" u="sng" baseline="30000" dirty="0">
                <a:latin typeface="Twinkl" pitchFamily="2" charset="0"/>
              </a:rPr>
              <a:t>th</a:t>
            </a:r>
            <a:r>
              <a:rPr lang="en-US" sz="3700" b="1" u="sng" dirty="0">
                <a:latin typeface="Twinkl" pitchFamily="2" charset="0"/>
              </a:rPr>
              <a:t> Form NYC Trip 2027</a:t>
            </a:r>
          </a:p>
        </p:txBody>
      </p:sp>
      <p:pic>
        <p:nvPicPr>
          <p:cNvPr id="6" name="Content Placeholder 5">
            <a:extLst>
              <a:ext uri="{FF2B5EF4-FFF2-40B4-BE49-F238E27FC236}">
                <a16:creationId xmlns:a16="http://schemas.microsoft.com/office/drawing/2014/main" id="{D24C5932-08EE-49FD-9D6B-6A00A8EFB703}"/>
              </a:ext>
            </a:extLst>
          </p:cNvPr>
          <p:cNvPicPr>
            <a:picLocks noChangeAspect="1"/>
          </p:cNvPicPr>
          <p:nvPr/>
        </p:nvPicPr>
        <p:blipFill>
          <a:blip r:embed="rId2">
            <a:extLst>
              <a:ext uri="{28A0092B-C50C-407E-A947-70E740481C1C}">
                <a14:useLocalDpi xmlns:a14="http://schemas.microsoft.com/office/drawing/2010/main" val="0"/>
              </a:ext>
            </a:extLst>
          </a:blip>
          <a:srcRect b="-1"/>
          <a:stretch>
            <a:fillRect/>
          </a:stretch>
        </p:blipFill>
        <p:spPr>
          <a:xfrm>
            <a:off x="20" y="431"/>
            <a:ext cx="8115280" cy="6408311"/>
          </a:xfrm>
          <a:prstGeom prst="rect">
            <a:avLst/>
          </a:prstGeom>
        </p:spPr>
      </p:pic>
      <p:sp>
        <p:nvSpPr>
          <p:cNvPr id="19" name="Content Placeholder 18">
            <a:extLst>
              <a:ext uri="{FF2B5EF4-FFF2-40B4-BE49-F238E27FC236}">
                <a16:creationId xmlns:a16="http://schemas.microsoft.com/office/drawing/2014/main" id="{3EADDC12-381A-7BFD-1037-F5B167D2F5D6}"/>
              </a:ext>
            </a:extLst>
          </p:cNvPr>
          <p:cNvSpPr>
            <a:spLocks noGrp="1"/>
          </p:cNvSpPr>
          <p:nvPr>
            <p:ph idx="1"/>
          </p:nvPr>
        </p:nvSpPr>
        <p:spPr>
          <a:xfrm>
            <a:off x="8115316" y="1118229"/>
            <a:ext cx="4076684" cy="5310611"/>
          </a:xfrm>
        </p:spPr>
        <p:txBody>
          <a:bodyPr>
            <a:normAutofit/>
          </a:bodyPr>
          <a:lstStyle/>
          <a:p>
            <a:endParaRPr lang="en-GB" dirty="0"/>
          </a:p>
          <a:p>
            <a:r>
              <a:rPr lang="en-US" b="1" dirty="0">
                <a:latin typeface="Twinkl" pitchFamily="2" charset="0"/>
              </a:rPr>
              <a:t>Departure date from UK</a:t>
            </a:r>
          </a:p>
          <a:p>
            <a:pPr marL="0" indent="0">
              <a:buNone/>
            </a:pPr>
            <a:r>
              <a:rPr lang="en-US" b="1" dirty="0">
                <a:latin typeface="Twinkl" pitchFamily="2" charset="0"/>
              </a:rPr>
              <a:t> </a:t>
            </a:r>
            <a:r>
              <a:rPr lang="en-US" dirty="0">
                <a:latin typeface="Twinkl" pitchFamily="2" charset="0"/>
              </a:rPr>
              <a:t>Thursday 11 February  </a:t>
            </a:r>
          </a:p>
          <a:p>
            <a:r>
              <a:rPr lang="en-US" b="1" dirty="0">
                <a:latin typeface="Twinkl" pitchFamily="2" charset="0"/>
              </a:rPr>
              <a:t>Return date to UK </a:t>
            </a:r>
            <a:r>
              <a:rPr lang="en-US" dirty="0">
                <a:latin typeface="Twinkl" pitchFamily="2" charset="0"/>
              </a:rPr>
              <a:t>Monday </a:t>
            </a:r>
            <a:r>
              <a:rPr lang="en-GB" dirty="0">
                <a:latin typeface="Twinkl" pitchFamily="2" charset="0"/>
              </a:rPr>
              <a:t>15 February  	</a:t>
            </a:r>
          </a:p>
          <a:p>
            <a:r>
              <a:rPr lang="en-US" b="1" dirty="0">
                <a:latin typeface="Twinkl" pitchFamily="2" charset="0"/>
              </a:rPr>
              <a:t>Duration of tour </a:t>
            </a:r>
          </a:p>
          <a:p>
            <a:pPr marL="0" indent="0">
              <a:buNone/>
            </a:pPr>
            <a:r>
              <a:rPr lang="en-US" dirty="0">
                <a:latin typeface="Twinkl" pitchFamily="2" charset="0"/>
              </a:rPr>
              <a:t>5 days, 4 nights 	</a:t>
            </a:r>
          </a:p>
          <a:p>
            <a:pPr marL="0" indent="0">
              <a:buNone/>
            </a:pPr>
            <a:endParaRPr lang="en-US" sz="4400" dirty="0">
              <a:latin typeface="Twinkl" pitchFamily="2" charset="0"/>
            </a:endParaRPr>
          </a:p>
        </p:txBody>
      </p:sp>
    </p:spTree>
    <p:extLst>
      <p:ext uri="{BB962C8B-B14F-4D97-AF65-F5344CB8AC3E}">
        <p14:creationId xmlns:p14="http://schemas.microsoft.com/office/powerpoint/2010/main" val="2541426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EBDF6A-09F0-6486-B56F-F2F412A957F1}"/>
              </a:ext>
            </a:extLst>
          </p:cNvPr>
          <p:cNvSpPr>
            <a:spLocks noGrp="1"/>
          </p:cNvSpPr>
          <p:nvPr>
            <p:ph idx="1"/>
          </p:nvPr>
        </p:nvSpPr>
        <p:spPr>
          <a:xfrm>
            <a:off x="132736" y="2738866"/>
            <a:ext cx="5569974" cy="4057924"/>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a:ln>
            <a:solidFill>
              <a:schemeClr val="tx1"/>
            </a:solidFill>
          </a:ln>
        </p:spPr>
        <p:txBody>
          <a:bodyPr>
            <a:normAutofit fontScale="92500" lnSpcReduction="20000"/>
          </a:bodyPr>
          <a:lstStyle/>
          <a:p>
            <a:pPr marL="0" indent="0">
              <a:buNone/>
            </a:pPr>
            <a:endParaRPr lang="en-GB" dirty="0">
              <a:latin typeface="Twinkl Light" pitchFamily="2" charset="0"/>
            </a:endParaRPr>
          </a:p>
          <a:p>
            <a:r>
              <a:rPr lang="en-GB" dirty="0">
                <a:latin typeface="Twinkl Light" pitchFamily="2" charset="0"/>
              </a:rPr>
              <a:t>Return UK airport transfers from and back to school</a:t>
            </a:r>
          </a:p>
          <a:p>
            <a:r>
              <a:rPr lang="en-GB" dirty="0">
                <a:latin typeface="Twinkl Light" pitchFamily="2" charset="0"/>
              </a:rPr>
              <a:t>Return flights from London to New York</a:t>
            </a:r>
          </a:p>
          <a:p>
            <a:r>
              <a:rPr lang="en-GB" dirty="0">
                <a:latin typeface="Twinkl Light" pitchFamily="2" charset="0"/>
              </a:rPr>
              <a:t>ESTA visa </a:t>
            </a:r>
          </a:p>
          <a:p>
            <a:r>
              <a:rPr lang="en-US" dirty="0">
                <a:latin typeface="Twinkl Light" pitchFamily="2" charset="0"/>
              </a:rPr>
              <a:t>A hotel close to Times Square for 3 nights on a bed &amp; breakfast basis</a:t>
            </a:r>
          </a:p>
          <a:p>
            <a:r>
              <a:rPr lang="en-US" dirty="0">
                <a:latin typeface="Twinkl Light" pitchFamily="2" charset="0"/>
              </a:rPr>
              <a:t>3 evening meals at local restaurants such as Hard Rock Café, Ellen’s Stardust Diner and Margaritaville</a:t>
            </a:r>
          </a:p>
          <a:p>
            <a:endParaRPr lang="en-GB" dirty="0"/>
          </a:p>
        </p:txBody>
      </p:sp>
      <p:pic>
        <p:nvPicPr>
          <p:cNvPr id="5" name="Picture 4">
            <a:extLst>
              <a:ext uri="{FF2B5EF4-FFF2-40B4-BE49-F238E27FC236}">
                <a16:creationId xmlns:a16="http://schemas.microsoft.com/office/drawing/2014/main" id="{BAD23C64-243B-A1E1-EF90-2E3BCA5DE3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98614" y="147694"/>
            <a:ext cx="2191056" cy="2005571"/>
          </a:xfrm>
          <a:prstGeom prst="rect">
            <a:avLst/>
          </a:prstGeom>
          <a:ln>
            <a:solidFill>
              <a:schemeClr val="tx1"/>
            </a:solidFill>
          </a:ln>
        </p:spPr>
      </p:pic>
      <p:sp>
        <p:nvSpPr>
          <p:cNvPr id="7" name="TextBox 6">
            <a:extLst>
              <a:ext uri="{FF2B5EF4-FFF2-40B4-BE49-F238E27FC236}">
                <a16:creationId xmlns:a16="http://schemas.microsoft.com/office/drawing/2014/main" id="{D990E1FF-5529-5213-64FA-9E5B1B03C566}"/>
              </a:ext>
            </a:extLst>
          </p:cNvPr>
          <p:cNvSpPr txBox="1"/>
          <p:nvPr/>
        </p:nvSpPr>
        <p:spPr>
          <a:xfrm>
            <a:off x="132736" y="61210"/>
            <a:ext cx="9530300" cy="2554545"/>
          </a:xfrm>
          <a:prstGeom prst="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a:ln>
            <a:solidFill>
              <a:schemeClr val="tx1"/>
            </a:solidFill>
          </a:ln>
        </p:spPr>
        <p:txBody>
          <a:bodyPr wrap="square">
            <a:spAutoFit/>
          </a:bodyPr>
          <a:lstStyle/>
          <a:p>
            <a:r>
              <a:rPr lang="en-US" sz="2800" b="0" i="0" u="none" strike="noStrike" baseline="0" dirty="0">
                <a:solidFill>
                  <a:srgbClr val="000000"/>
                </a:solidFill>
                <a:latin typeface="Source Sans Pro" panose="020B0503030403020204" pitchFamily="34" charset="0"/>
              </a:rPr>
              <a:t> </a:t>
            </a:r>
            <a:r>
              <a:rPr lang="en-US" sz="3200" dirty="0">
                <a:solidFill>
                  <a:srgbClr val="000000"/>
                </a:solidFill>
                <a:latin typeface="Twinkl Light" pitchFamily="2" charset="0"/>
              </a:rPr>
              <a:t>The price of the trip is subject to confirmation once the flights are released and the hotel rooms are booked, but we anticipate the cost will be no more than £1899 spread across 12 months. This is a lot of money, but it includes:</a:t>
            </a:r>
            <a:endParaRPr lang="en-US" sz="2800" b="0" i="0" u="none" strike="noStrike" baseline="0" dirty="0">
              <a:solidFill>
                <a:srgbClr val="000000"/>
              </a:solidFill>
              <a:latin typeface="Twinkl Light" pitchFamily="2" charset="0"/>
            </a:endParaRPr>
          </a:p>
        </p:txBody>
      </p:sp>
      <p:sp>
        <p:nvSpPr>
          <p:cNvPr id="10" name="TextBox 9">
            <a:extLst>
              <a:ext uri="{FF2B5EF4-FFF2-40B4-BE49-F238E27FC236}">
                <a16:creationId xmlns:a16="http://schemas.microsoft.com/office/drawing/2014/main" id="{3314FFBD-8275-CF3D-B5ED-DB305D551297}"/>
              </a:ext>
            </a:extLst>
          </p:cNvPr>
          <p:cNvSpPr txBox="1"/>
          <p:nvPr/>
        </p:nvSpPr>
        <p:spPr>
          <a:xfrm>
            <a:off x="5869090" y="1903143"/>
            <a:ext cx="6120580" cy="4893647"/>
          </a:xfrm>
          <a:prstGeom prst="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a:ln>
            <a:solidFill>
              <a:schemeClr val="tx1"/>
            </a:solidFill>
          </a:ln>
        </p:spPr>
        <p:txBody>
          <a:bodyPr wrap="square">
            <a:spAutoFit/>
          </a:bodyPr>
          <a:lstStyle/>
          <a:p>
            <a:r>
              <a:rPr lang="en-US" sz="2400" b="0" i="0" u="none" strike="noStrike" baseline="0" dirty="0">
                <a:solidFill>
                  <a:srgbClr val="000000"/>
                </a:solidFill>
                <a:latin typeface="Twinkl Light" pitchFamily="2" charset="0"/>
              </a:rPr>
              <a:t>Visits included are: </a:t>
            </a:r>
          </a:p>
          <a:p>
            <a:pPr marL="285750" indent="-285750">
              <a:buFont typeface="Arial" panose="020B0604020202020204" pitchFamily="34" charset="0"/>
              <a:buChar char="•"/>
            </a:pPr>
            <a:r>
              <a:rPr lang="en-US" sz="2400" dirty="0">
                <a:solidFill>
                  <a:srgbClr val="000000"/>
                </a:solidFill>
                <a:latin typeface="Twinkl Light" pitchFamily="2" charset="0"/>
              </a:rPr>
              <a:t>Times Square &amp; </a:t>
            </a:r>
            <a:r>
              <a:rPr lang="en-US" sz="2400" b="0" i="0" u="none" strike="noStrike" baseline="0" dirty="0">
                <a:solidFill>
                  <a:srgbClr val="000000"/>
                </a:solidFill>
                <a:latin typeface="Twinkl Light" pitchFamily="2" charset="0"/>
              </a:rPr>
              <a:t>Herald Square</a:t>
            </a:r>
          </a:p>
          <a:p>
            <a:pPr marL="285750" indent="-285750">
              <a:buFont typeface="Arial" panose="020B0604020202020204" pitchFamily="34" charset="0"/>
              <a:buChar char="•"/>
            </a:pPr>
            <a:r>
              <a:rPr lang="en-US" sz="2400" b="0" i="0" u="none" strike="noStrike" baseline="0" dirty="0">
                <a:solidFill>
                  <a:srgbClr val="000000"/>
                </a:solidFill>
                <a:latin typeface="Twinkl Light" pitchFamily="2" charset="0"/>
              </a:rPr>
              <a:t>Top of the Rock at Sunset </a:t>
            </a:r>
          </a:p>
          <a:p>
            <a:pPr marL="285750" indent="-285750">
              <a:buFont typeface="Arial" panose="020B0604020202020204" pitchFamily="34" charset="0"/>
              <a:buChar char="•"/>
            </a:pPr>
            <a:r>
              <a:rPr lang="en-GB" sz="2400" b="0" i="0" u="none" strike="noStrike" baseline="0" dirty="0">
                <a:solidFill>
                  <a:srgbClr val="000000"/>
                </a:solidFill>
                <a:latin typeface="Twinkl Light" pitchFamily="2" charset="0"/>
              </a:rPr>
              <a:t>9/11 Memorial </a:t>
            </a:r>
          </a:p>
          <a:p>
            <a:pPr marL="285750" indent="-285750">
              <a:buFont typeface="Arial" panose="020B0604020202020204" pitchFamily="34" charset="0"/>
              <a:buChar char="•"/>
            </a:pPr>
            <a:r>
              <a:rPr lang="en-US" sz="2400" b="0" i="0" u="none" strike="noStrike" baseline="0" dirty="0">
                <a:solidFill>
                  <a:srgbClr val="000000"/>
                </a:solidFill>
                <a:latin typeface="Twinkl Light" pitchFamily="2" charset="0"/>
              </a:rPr>
              <a:t>American Museum of Natural History </a:t>
            </a:r>
          </a:p>
          <a:p>
            <a:pPr marL="285750" indent="-285750">
              <a:buFont typeface="Arial" panose="020B0604020202020204" pitchFamily="34" charset="0"/>
              <a:buChar char="•"/>
            </a:pPr>
            <a:r>
              <a:rPr lang="en-US" sz="2400" b="0" i="0" u="none" strike="noStrike" baseline="0" dirty="0">
                <a:solidFill>
                  <a:srgbClr val="000000"/>
                </a:solidFill>
                <a:latin typeface="Twinkl Light" pitchFamily="2" charset="0"/>
              </a:rPr>
              <a:t>Broadway Show </a:t>
            </a:r>
          </a:p>
          <a:p>
            <a:pPr marL="285750" indent="-285750">
              <a:buFont typeface="Arial" panose="020B0604020202020204" pitchFamily="34" charset="0"/>
              <a:buChar char="•"/>
            </a:pPr>
            <a:r>
              <a:rPr lang="en-US" sz="2400" dirty="0">
                <a:latin typeface="Twinkl Light" pitchFamily="2" charset="0"/>
              </a:rPr>
              <a:t>Statue of Liberty Cruise and Battery Park</a:t>
            </a:r>
          </a:p>
          <a:p>
            <a:pPr marL="285750" indent="-285750">
              <a:buFont typeface="Arial" panose="020B0604020202020204" pitchFamily="34" charset="0"/>
              <a:buChar char="•"/>
            </a:pPr>
            <a:r>
              <a:rPr lang="en-US" sz="2400" dirty="0">
                <a:latin typeface="Twinkl Light" pitchFamily="2" charset="0"/>
              </a:rPr>
              <a:t>9/11 Memorial </a:t>
            </a:r>
          </a:p>
          <a:p>
            <a:pPr marL="285750" indent="-285750">
              <a:buFont typeface="Arial" panose="020B0604020202020204" pitchFamily="34" charset="0"/>
              <a:buChar char="•"/>
            </a:pPr>
            <a:r>
              <a:rPr lang="en-US" sz="2400" dirty="0">
                <a:latin typeface="Twinkl Light" pitchFamily="2" charset="0"/>
              </a:rPr>
              <a:t>Central Park	</a:t>
            </a:r>
          </a:p>
          <a:p>
            <a:pPr marL="285750" indent="-285750">
              <a:buFont typeface="Arial" panose="020B0604020202020204" pitchFamily="34" charset="0"/>
              <a:buChar char="•"/>
            </a:pPr>
            <a:r>
              <a:rPr lang="en-US" sz="2400" b="0" i="0" u="none" strike="noStrike" baseline="0" dirty="0">
                <a:solidFill>
                  <a:srgbClr val="000000"/>
                </a:solidFill>
                <a:latin typeface="Twinkl Light" pitchFamily="2" charset="0"/>
              </a:rPr>
              <a:t>Brooklyn Bridge Hi-Line walk</a:t>
            </a:r>
          </a:p>
          <a:p>
            <a:pPr marL="285750" indent="-285750">
              <a:buFont typeface="Arial" panose="020B0604020202020204" pitchFamily="34" charset="0"/>
              <a:buChar char="•"/>
            </a:pPr>
            <a:r>
              <a:rPr lang="en-US" sz="2400" dirty="0">
                <a:solidFill>
                  <a:srgbClr val="000000"/>
                </a:solidFill>
                <a:latin typeface="Twinkl Light" pitchFamily="2" charset="0"/>
              </a:rPr>
              <a:t>Shopping! Macy’s, Bloomingdale’s, 5</a:t>
            </a:r>
            <a:r>
              <a:rPr lang="en-US" sz="2400" baseline="30000" dirty="0">
                <a:solidFill>
                  <a:srgbClr val="000000"/>
                </a:solidFill>
                <a:latin typeface="Twinkl Light" pitchFamily="2" charset="0"/>
              </a:rPr>
              <a:t>th</a:t>
            </a:r>
            <a:r>
              <a:rPr lang="en-US" sz="2400" dirty="0">
                <a:solidFill>
                  <a:srgbClr val="000000"/>
                </a:solidFill>
                <a:latin typeface="Twinkl Light" pitchFamily="2" charset="0"/>
              </a:rPr>
              <a:t> Avenue</a:t>
            </a:r>
          </a:p>
          <a:p>
            <a:pPr marL="285750" indent="-285750">
              <a:buFont typeface="Arial" panose="020B0604020202020204" pitchFamily="34" charset="0"/>
              <a:buChar char="•"/>
            </a:pPr>
            <a:r>
              <a:rPr lang="en-US" sz="2400" dirty="0">
                <a:solidFill>
                  <a:srgbClr val="000000"/>
                </a:solidFill>
                <a:latin typeface="Twinkl Light" pitchFamily="2" charset="0"/>
              </a:rPr>
              <a:t>And more to be announced!</a:t>
            </a:r>
            <a:r>
              <a:rPr lang="en-GB" sz="2400" b="0" i="0" u="none" strike="noStrike" baseline="0" dirty="0">
                <a:solidFill>
                  <a:srgbClr val="000000"/>
                </a:solidFill>
                <a:latin typeface="Twinkl Light" pitchFamily="2" charset="0"/>
              </a:rPr>
              <a:t>	</a:t>
            </a:r>
          </a:p>
        </p:txBody>
      </p:sp>
    </p:spTree>
    <p:extLst>
      <p:ext uri="{BB962C8B-B14F-4D97-AF65-F5344CB8AC3E}">
        <p14:creationId xmlns:p14="http://schemas.microsoft.com/office/powerpoint/2010/main" val="3809411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BBDB2-7320-FC1A-A6FE-A1E43558630C}"/>
              </a:ext>
            </a:extLst>
          </p:cNvPr>
          <p:cNvSpPr>
            <a:spLocks noGrp="1"/>
          </p:cNvSpPr>
          <p:nvPr>
            <p:ph type="title"/>
          </p:nvPr>
        </p:nvSpPr>
        <p:spPr>
          <a:xfrm>
            <a:off x="167148" y="229418"/>
            <a:ext cx="11857703" cy="903237"/>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a:ln>
            <a:solidFill>
              <a:schemeClr val="tx1"/>
            </a:solidFill>
          </a:ln>
        </p:spPr>
        <p:txBody>
          <a:bodyPr/>
          <a:lstStyle/>
          <a:p>
            <a:r>
              <a:rPr lang="en-GB" dirty="0">
                <a:latin typeface="Twinkl Light" pitchFamily="2" charset="0"/>
              </a:rPr>
              <a:t>More details and next steps…</a:t>
            </a:r>
          </a:p>
        </p:txBody>
      </p:sp>
      <p:sp>
        <p:nvSpPr>
          <p:cNvPr id="3" name="Content Placeholder 2">
            <a:extLst>
              <a:ext uri="{FF2B5EF4-FFF2-40B4-BE49-F238E27FC236}">
                <a16:creationId xmlns:a16="http://schemas.microsoft.com/office/drawing/2014/main" id="{94979B72-3BCF-8D6D-3B9A-88D2B0CAFB50}"/>
              </a:ext>
            </a:extLst>
          </p:cNvPr>
          <p:cNvSpPr>
            <a:spLocks noGrp="1"/>
          </p:cNvSpPr>
          <p:nvPr>
            <p:ph idx="1"/>
          </p:nvPr>
        </p:nvSpPr>
        <p:spPr>
          <a:xfrm>
            <a:off x="167147" y="1253331"/>
            <a:ext cx="11857703" cy="5707908"/>
          </a:xfrm>
        </p:spPr>
        <p:txBody>
          <a:bodyPr>
            <a:normAutofit/>
          </a:bodyPr>
          <a:lstStyle/>
          <a:p>
            <a:r>
              <a:rPr lang="en-US" sz="3200" dirty="0">
                <a:solidFill>
                  <a:srgbClr val="000000"/>
                </a:solidFill>
                <a:latin typeface="Twinkl Light" pitchFamily="2" charset="0"/>
              </a:rPr>
              <a:t>There is more information about the activities and cost of the trip in the letter which will be sent to you and all Y11 parents and carers by the end of this week.</a:t>
            </a:r>
          </a:p>
          <a:p>
            <a:r>
              <a:rPr lang="en-US" sz="3200" dirty="0">
                <a:solidFill>
                  <a:srgbClr val="000000"/>
                </a:solidFill>
                <a:latin typeface="Twinkl Light" pitchFamily="2" charset="0"/>
              </a:rPr>
              <a:t>If you are interested in coming with us, you will need to complete the expression of interest MS Form that will be linked in that email. There are 40 places available.</a:t>
            </a:r>
          </a:p>
          <a:p>
            <a:r>
              <a:rPr lang="en-US" sz="3200" dirty="0">
                <a:solidFill>
                  <a:srgbClr val="000000"/>
                </a:solidFill>
                <a:latin typeface="Twinkl Light" pitchFamily="2" charset="0"/>
              </a:rPr>
              <a:t>You can only apply if you are coming back to Pershore Sixth Form in September 2026 (obviously </a:t>
            </a:r>
            <a:r>
              <a:rPr lang="en-US" sz="3200" dirty="0">
                <a:solidFill>
                  <a:srgbClr val="000000"/>
                </a:solidFill>
                <a:latin typeface="Twinkl Light" pitchFamily="2" charset="0"/>
                <a:sym typeface="Wingdings" panose="05000000000000000000" pitchFamily="2" charset="2"/>
              </a:rPr>
              <a:t>)</a:t>
            </a:r>
          </a:p>
          <a:p>
            <a:r>
              <a:rPr lang="en-US" sz="3200" dirty="0">
                <a:solidFill>
                  <a:srgbClr val="000000"/>
                </a:solidFill>
                <a:latin typeface="Twinkl Light" pitchFamily="2" charset="0"/>
                <a:sym typeface="Wingdings" panose="05000000000000000000" pitchFamily="2" charset="2"/>
              </a:rPr>
              <a:t>Once we have confirmed that the trip has enough interest to run, we will be in touch with a more detailed itinerary, costing and deposit amount needed to secure your place</a:t>
            </a:r>
            <a:r>
              <a:rPr lang="en-US" dirty="0">
                <a:solidFill>
                  <a:srgbClr val="000000"/>
                </a:solidFill>
                <a:latin typeface="Twinkl Light" pitchFamily="2" charset="0"/>
                <a:sym typeface="Wingdings" panose="05000000000000000000" pitchFamily="2" charset="2"/>
              </a:rPr>
              <a:t>.</a:t>
            </a:r>
            <a:endParaRPr lang="en-US" dirty="0">
              <a:solidFill>
                <a:srgbClr val="000000"/>
              </a:solidFill>
              <a:latin typeface="Twinkl Light" pitchFamily="2" charset="0"/>
            </a:endParaRPr>
          </a:p>
          <a:p>
            <a:endParaRPr lang="en-GB" dirty="0"/>
          </a:p>
        </p:txBody>
      </p:sp>
      <p:pic>
        <p:nvPicPr>
          <p:cNvPr id="4" name="Picture 3">
            <a:extLst>
              <a:ext uri="{FF2B5EF4-FFF2-40B4-BE49-F238E27FC236}">
                <a16:creationId xmlns:a16="http://schemas.microsoft.com/office/drawing/2014/main" id="{CB413B56-2358-ABCA-33A2-8BCF172534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5714" y="64455"/>
            <a:ext cx="2219136" cy="1233162"/>
          </a:xfrm>
          <a:prstGeom prst="rect">
            <a:avLst/>
          </a:prstGeom>
        </p:spPr>
      </p:pic>
    </p:spTree>
    <p:extLst>
      <p:ext uri="{BB962C8B-B14F-4D97-AF65-F5344CB8AC3E}">
        <p14:creationId xmlns:p14="http://schemas.microsoft.com/office/powerpoint/2010/main" val="18664527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7DC28-E023-C9E3-C060-C2E5C6CFAEFD}"/>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3D3EF8CB-1785-C825-D92D-E044FDC794B1}"/>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0" y="10"/>
            <a:ext cx="12191980" cy="6857990"/>
          </a:xfrm>
          <a:prstGeom prst="rect">
            <a:avLst/>
          </a:prstGeom>
        </p:spPr>
      </p:pic>
      <p:sp>
        <p:nvSpPr>
          <p:cNvPr id="4" name="Title 3">
            <a:extLst>
              <a:ext uri="{FF2B5EF4-FFF2-40B4-BE49-F238E27FC236}">
                <a16:creationId xmlns:a16="http://schemas.microsoft.com/office/drawing/2014/main" id="{BA5FCC9E-5979-79D6-B1C0-7B7B49E96264}"/>
              </a:ext>
            </a:extLst>
          </p:cNvPr>
          <p:cNvSpPr>
            <a:spLocks noGrp="1"/>
          </p:cNvSpPr>
          <p:nvPr>
            <p:ph type="title"/>
          </p:nvPr>
        </p:nvSpPr>
        <p:spPr>
          <a:xfrm>
            <a:off x="0" y="5317240"/>
            <a:ext cx="12191979" cy="744836"/>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vert="horz" lIns="91440" tIns="45720" rIns="91440" bIns="45720" rtlCol="0" anchor="ctr">
            <a:normAutofit/>
          </a:bodyPr>
          <a:lstStyle/>
          <a:p>
            <a:pPr algn="ctr"/>
            <a:r>
              <a:rPr lang="en-US" sz="3600" b="1" dirty="0">
                <a:solidFill>
                  <a:schemeClr val="tx1">
                    <a:lumMod val="85000"/>
                    <a:lumOff val="15000"/>
                  </a:schemeClr>
                </a:solidFill>
                <a:latin typeface="Twinkl" pitchFamily="2" charset="0"/>
              </a:rPr>
              <a:t>Any questions? Find me in H3 tomorrow </a:t>
            </a:r>
            <a:r>
              <a:rPr lang="en-US" sz="3600" b="1">
                <a:solidFill>
                  <a:schemeClr val="tx1">
                    <a:lumMod val="85000"/>
                    <a:lumOff val="15000"/>
                  </a:schemeClr>
                </a:solidFill>
                <a:latin typeface="Twinkl" pitchFamily="2" charset="0"/>
              </a:rPr>
              <a:t>break time </a:t>
            </a:r>
            <a:r>
              <a:rPr lang="en-US" sz="3600" b="1">
                <a:solidFill>
                  <a:schemeClr val="tx1">
                    <a:lumMod val="85000"/>
                    <a:lumOff val="15000"/>
                  </a:schemeClr>
                </a:solidFill>
                <a:latin typeface="Twinkl" pitchFamily="2" charset="0"/>
                <a:sym typeface="Wingdings" panose="05000000000000000000" pitchFamily="2" charset="2"/>
              </a:rPr>
              <a:t></a:t>
            </a:r>
            <a:endParaRPr lang="en-US" sz="3600" b="1" dirty="0">
              <a:solidFill>
                <a:schemeClr val="tx1">
                  <a:lumMod val="85000"/>
                  <a:lumOff val="15000"/>
                </a:schemeClr>
              </a:solidFill>
              <a:latin typeface="Twinkl" pitchFamily="2" charset="0"/>
            </a:endParaRPr>
          </a:p>
        </p:txBody>
      </p:sp>
    </p:spTree>
    <p:extLst>
      <p:ext uri="{BB962C8B-B14F-4D97-AF65-F5344CB8AC3E}">
        <p14:creationId xmlns:p14="http://schemas.microsoft.com/office/powerpoint/2010/main" val="35889790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4469</TotalTime>
  <Words>730</Words>
  <Application>Microsoft Office PowerPoint</Application>
  <PresentationFormat>Widescreen</PresentationFormat>
  <Paragraphs>93</Paragraphs>
  <Slides>13</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Amasis MT Pro Black</vt:lpstr>
      <vt:lpstr>Aptos</vt:lpstr>
      <vt:lpstr>Aptos Display</vt:lpstr>
      <vt:lpstr>Arial</vt:lpstr>
      <vt:lpstr>Avenir Next Regular</vt:lpstr>
      <vt:lpstr>Source Sans Pro</vt:lpstr>
      <vt:lpstr>Twinkl</vt:lpstr>
      <vt:lpstr>Twinkl Light</vt:lpstr>
      <vt:lpstr>Wingdings</vt:lpstr>
      <vt:lpstr>Office Theme</vt:lpstr>
      <vt:lpstr>Prom 2026</vt:lpstr>
      <vt:lpstr>      PERSHORE  SIXTH  FORM</vt:lpstr>
      <vt:lpstr>PowerPoint Presentation</vt:lpstr>
      <vt:lpstr>Destinations</vt:lpstr>
      <vt:lpstr>Opportunities</vt:lpstr>
      <vt:lpstr>PowerPoint Presentation</vt:lpstr>
      <vt:lpstr>PowerPoint Presentation</vt:lpstr>
      <vt:lpstr>PowerPoint Presentation</vt:lpstr>
      <vt:lpstr>6th Form New York Trip 2027</vt:lpstr>
      <vt:lpstr>6th Form NYC Trip 2027</vt:lpstr>
      <vt:lpstr>PowerPoint Presentation</vt:lpstr>
      <vt:lpstr>More details and next steps…</vt:lpstr>
      <vt:lpstr>Any questions? Find me in H3 tomorrow break time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Zoe Starkey</dc:creator>
  <cp:lastModifiedBy>Zoe Starkey</cp:lastModifiedBy>
  <cp:revision>2</cp:revision>
  <dcterms:created xsi:type="dcterms:W3CDTF">2025-10-08T09:59:48Z</dcterms:created>
  <dcterms:modified xsi:type="dcterms:W3CDTF">2025-10-20T12:23:37Z</dcterms:modified>
</cp:coreProperties>
</file>