
<file path=[Content_Types].xml><?xml version="1.0" encoding="utf-8"?>
<Types xmlns="http://schemas.openxmlformats.org/package/2006/content-types">
  <Default Extension="png" ContentType="image/png"/>
  <Default Extension="tmp"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7"/>
  </p:notesMasterIdLst>
  <p:sldIdLst>
    <p:sldId id="256" r:id="rId2"/>
    <p:sldId id="257" r:id="rId3"/>
    <p:sldId id="264" r:id="rId4"/>
    <p:sldId id="278" r:id="rId5"/>
    <p:sldId id="265" r:id="rId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 Wassell" initials="PW" lastIdx="3" clrIdx="0">
    <p:extLst>
      <p:ext uri="{19B8F6BF-5375-455C-9EA6-DF929625EA0E}">
        <p15:presenceInfo xmlns:p15="http://schemas.microsoft.com/office/powerpoint/2012/main" userId="609912a88ec840f0"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602BE"/>
    <a:srgbClr val="FDFECE"/>
    <a:srgbClr val="FFFFCD"/>
    <a:srgbClr val="FFFFF3"/>
    <a:srgbClr val="FFCCFF"/>
    <a:srgbClr val="A6E0E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75" autoAdjust="0"/>
    <p:restoredTop sz="92848" autoAdjust="0"/>
  </p:normalViewPr>
  <p:slideViewPr>
    <p:cSldViewPr snapToGrid="0">
      <p:cViewPr varScale="1">
        <p:scale>
          <a:sx n="84" d="100"/>
          <a:sy n="84" d="100"/>
        </p:scale>
        <p:origin x="1291"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3" Type="http://schemas.openxmlformats.org/officeDocument/2006/relationships/slide" Target="slides/slide2.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63CE51A-6585-4934-8D01-39ADF79D0070}" type="datetimeFigureOut">
              <a:rPr lang="en-GB" smtClean="0"/>
              <a:t>08/05/2022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D63354B-18E8-4B3D-90F0-48FCF45DA726}" type="slidenum">
              <a:rPr lang="en-GB" smtClean="0"/>
              <a:t>‹#›</a:t>
            </a:fld>
            <a:endParaRPr lang="en-GB"/>
          </a:p>
        </p:txBody>
      </p:sp>
    </p:spTree>
    <p:extLst>
      <p:ext uri="{BB962C8B-B14F-4D97-AF65-F5344CB8AC3E}">
        <p14:creationId xmlns:p14="http://schemas.microsoft.com/office/powerpoint/2010/main" val="33400360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With thanks to: https://www.flickr.com/photos/gazeronly/4139824123 labelled as creative commons 2.0 on 4 / 2 /20</a:t>
            </a:r>
          </a:p>
        </p:txBody>
      </p:sp>
      <p:sp>
        <p:nvSpPr>
          <p:cNvPr id="4" name="Slide Number Placeholder 3"/>
          <p:cNvSpPr>
            <a:spLocks noGrp="1"/>
          </p:cNvSpPr>
          <p:nvPr>
            <p:ph type="sldNum" sz="quarter" idx="5"/>
          </p:nvPr>
        </p:nvSpPr>
        <p:spPr/>
        <p:txBody>
          <a:bodyPr/>
          <a:lstStyle/>
          <a:p>
            <a:fld id="{4D63354B-18E8-4B3D-90F0-48FCF45DA726}" type="slidenum">
              <a:rPr lang="en-GB" smtClean="0"/>
              <a:t>1</a:t>
            </a:fld>
            <a:endParaRPr lang="en-GB"/>
          </a:p>
        </p:txBody>
      </p:sp>
    </p:spTree>
    <p:extLst>
      <p:ext uri="{BB962C8B-B14F-4D97-AF65-F5344CB8AC3E}">
        <p14:creationId xmlns:p14="http://schemas.microsoft.com/office/powerpoint/2010/main" val="11845410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836991D-91F1-47E4-9DAF-21CEC2F8DE95}" type="datetimeFigureOut">
              <a:rPr lang="en-US" smtClean="0"/>
              <a:t>5/8/2022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28FFE4C-A634-4807-96C1-0C7CA02D54BE}" type="slidenum">
              <a:rPr lang="en-US" smtClean="0"/>
              <a:t>‹#›</a:t>
            </a:fld>
            <a:endParaRPr lang="en-US"/>
          </a:p>
        </p:txBody>
      </p:sp>
    </p:spTree>
    <p:extLst>
      <p:ext uri="{BB962C8B-B14F-4D97-AF65-F5344CB8AC3E}">
        <p14:creationId xmlns:p14="http://schemas.microsoft.com/office/powerpoint/2010/main" val="22717891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836991D-91F1-47E4-9DAF-21CEC2F8DE95}" type="datetimeFigureOut">
              <a:rPr lang="en-US" smtClean="0"/>
              <a:t>5/8/2022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28FFE4C-A634-4807-96C1-0C7CA02D54BE}" type="slidenum">
              <a:rPr lang="en-US" smtClean="0"/>
              <a:t>‹#›</a:t>
            </a:fld>
            <a:endParaRPr lang="en-US"/>
          </a:p>
        </p:txBody>
      </p:sp>
    </p:spTree>
    <p:extLst>
      <p:ext uri="{BB962C8B-B14F-4D97-AF65-F5344CB8AC3E}">
        <p14:creationId xmlns:p14="http://schemas.microsoft.com/office/powerpoint/2010/main" val="12113616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836991D-91F1-47E4-9DAF-21CEC2F8DE95}" type="datetimeFigureOut">
              <a:rPr lang="en-US" smtClean="0"/>
              <a:t>5/8/2022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28FFE4C-A634-4807-96C1-0C7CA02D54BE}" type="slidenum">
              <a:rPr lang="en-US" smtClean="0"/>
              <a:t>‹#›</a:t>
            </a:fld>
            <a:endParaRPr lang="en-US"/>
          </a:p>
        </p:txBody>
      </p:sp>
    </p:spTree>
    <p:extLst>
      <p:ext uri="{BB962C8B-B14F-4D97-AF65-F5344CB8AC3E}">
        <p14:creationId xmlns:p14="http://schemas.microsoft.com/office/powerpoint/2010/main" val="27746369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836991D-91F1-47E4-9DAF-21CEC2F8DE95}" type="datetimeFigureOut">
              <a:rPr lang="en-US" smtClean="0"/>
              <a:t>5/8/2022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28FFE4C-A634-4807-96C1-0C7CA02D54BE}" type="slidenum">
              <a:rPr lang="en-US" smtClean="0"/>
              <a:t>‹#›</a:t>
            </a:fld>
            <a:endParaRPr lang="en-US"/>
          </a:p>
        </p:txBody>
      </p:sp>
    </p:spTree>
    <p:extLst>
      <p:ext uri="{BB962C8B-B14F-4D97-AF65-F5344CB8AC3E}">
        <p14:creationId xmlns:p14="http://schemas.microsoft.com/office/powerpoint/2010/main" val="35772117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836991D-91F1-47E4-9DAF-21CEC2F8DE95}" type="datetimeFigureOut">
              <a:rPr lang="en-US" smtClean="0"/>
              <a:t>5/8/2022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28FFE4C-A634-4807-96C1-0C7CA02D54BE}" type="slidenum">
              <a:rPr lang="en-US" smtClean="0"/>
              <a:t>‹#›</a:t>
            </a:fld>
            <a:endParaRPr lang="en-US"/>
          </a:p>
        </p:txBody>
      </p:sp>
    </p:spTree>
    <p:extLst>
      <p:ext uri="{BB962C8B-B14F-4D97-AF65-F5344CB8AC3E}">
        <p14:creationId xmlns:p14="http://schemas.microsoft.com/office/powerpoint/2010/main" val="17558529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836991D-91F1-47E4-9DAF-21CEC2F8DE95}" type="datetimeFigureOut">
              <a:rPr lang="en-US" smtClean="0"/>
              <a:t>5/8/2022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28FFE4C-A634-4807-96C1-0C7CA02D54BE}" type="slidenum">
              <a:rPr lang="en-US" smtClean="0"/>
              <a:t>‹#›</a:t>
            </a:fld>
            <a:endParaRPr lang="en-US"/>
          </a:p>
        </p:txBody>
      </p:sp>
    </p:spTree>
    <p:extLst>
      <p:ext uri="{BB962C8B-B14F-4D97-AF65-F5344CB8AC3E}">
        <p14:creationId xmlns:p14="http://schemas.microsoft.com/office/powerpoint/2010/main" val="16124671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836991D-91F1-47E4-9DAF-21CEC2F8DE95}" type="datetimeFigureOut">
              <a:rPr lang="en-US" smtClean="0"/>
              <a:t>5/8/2022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28FFE4C-A634-4807-96C1-0C7CA02D54BE}" type="slidenum">
              <a:rPr lang="en-US" smtClean="0"/>
              <a:t>‹#›</a:t>
            </a:fld>
            <a:endParaRPr lang="en-US"/>
          </a:p>
        </p:txBody>
      </p:sp>
    </p:spTree>
    <p:extLst>
      <p:ext uri="{BB962C8B-B14F-4D97-AF65-F5344CB8AC3E}">
        <p14:creationId xmlns:p14="http://schemas.microsoft.com/office/powerpoint/2010/main" val="32743863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836991D-91F1-47E4-9DAF-21CEC2F8DE95}" type="datetimeFigureOut">
              <a:rPr lang="en-US" smtClean="0"/>
              <a:t>5/8/2022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28FFE4C-A634-4807-96C1-0C7CA02D54BE}" type="slidenum">
              <a:rPr lang="en-US" smtClean="0"/>
              <a:t>‹#›</a:t>
            </a:fld>
            <a:endParaRPr lang="en-US"/>
          </a:p>
        </p:txBody>
      </p:sp>
    </p:spTree>
    <p:extLst>
      <p:ext uri="{BB962C8B-B14F-4D97-AF65-F5344CB8AC3E}">
        <p14:creationId xmlns:p14="http://schemas.microsoft.com/office/powerpoint/2010/main" val="42853283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836991D-91F1-47E4-9DAF-21CEC2F8DE95}" type="datetimeFigureOut">
              <a:rPr lang="en-US" smtClean="0"/>
              <a:t>5/8/2022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28FFE4C-A634-4807-96C1-0C7CA02D54BE}" type="slidenum">
              <a:rPr lang="en-US" smtClean="0"/>
              <a:t>‹#›</a:t>
            </a:fld>
            <a:endParaRPr lang="en-US"/>
          </a:p>
        </p:txBody>
      </p:sp>
    </p:spTree>
    <p:extLst>
      <p:ext uri="{BB962C8B-B14F-4D97-AF65-F5344CB8AC3E}">
        <p14:creationId xmlns:p14="http://schemas.microsoft.com/office/powerpoint/2010/main" val="17522535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836991D-91F1-47E4-9DAF-21CEC2F8DE95}" type="datetimeFigureOut">
              <a:rPr lang="en-US" smtClean="0"/>
              <a:t>5/8/2022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28FFE4C-A634-4807-96C1-0C7CA02D54BE}" type="slidenum">
              <a:rPr lang="en-US" smtClean="0"/>
              <a:t>‹#›</a:t>
            </a:fld>
            <a:endParaRPr lang="en-US"/>
          </a:p>
        </p:txBody>
      </p:sp>
    </p:spTree>
    <p:extLst>
      <p:ext uri="{BB962C8B-B14F-4D97-AF65-F5344CB8AC3E}">
        <p14:creationId xmlns:p14="http://schemas.microsoft.com/office/powerpoint/2010/main" val="34646369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836991D-91F1-47E4-9DAF-21CEC2F8DE95}" type="datetimeFigureOut">
              <a:rPr lang="en-US" smtClean="0"/>
              <a:t>5/8/2022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28FFE4C-A634-4807-96C1-0C7CA02D54BE}" type="slidenum">
              <a:rPr lang="en-US" smtClean="0"/>
              <a:t>‹#›</a:t>
            </a:fld>
            <a:endParaRPr lang="en-US"/>
          </a:p>
        </p:txBody>
      </p:sp>
    </p:spTree>
    <p:extLst>
      <p:ext uri="{BB962C8B-B14F-4D97-AF65-F5344CB8AC3E}">
        <p14:creationId xmlns:p14="http://schemas.microsoft.com/office/powerpoint/2010/main" val="33429742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48000">
              <a:srgbClr val="00B0F0"/>
            </a:gs>
            <a:gs pos="97000">
              <a:schemeClr val="bg1"/>
            </a:gs>
            <a:gs pos="34000">
              <a:srgbClr val="6CD0F5"/>
            </a:gs>
            <a:gs pos="89000">
              <a:srgbClr val="A6E0EE"/>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836991D-91F1-47E4-9DAF-21CEC2F8DE95}" type="datetimeFigureOut">
              <a:rPr lang="en-US" smtClean="0"/>
              <a:t>5/8/2022</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28FFE4C-A634-4807-96C1-0C7CA02D54BE}" type="slidenum">
              <a:rPr lang="en-US" smtClean="0"/>
              <a:t>‹#›</a:t>
            </a:fld>
            <a:endParaRPr lang="en-US"/>
          </a:p>
        </p:txBody>
      </p:sp>
    </p:spTree>
    <p:extLst>
      <p:ext uri="{BB962C8B-B14F-4D97-AF65-F5344CB8AC3E}">
        <p14:creationId xmlns:p14="http://schemas.microsoft.com/office/powerpoint/2010/main" val="204925189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DxIDKZHW3-E" TargetMode="External"/><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youtube.com/watch?v=4KbSRXP0wi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image" Target="../media/image5.tmp"/><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tmp"/><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6AD8314-4DCC-4B84-A799-9D15F2ABD932}"/>
              </a:ext>
            </a:extLst>
          </p:cNvPr>
          <p:cNvPicPr>
            <a:picLocks noChangeAspect="1"/>
          </p:cNvPicPr>
          <p:nvPr/>
        </p:nvPicPr>
        <p:blipFill rotWithShape="1">
          <a:blip r:embed="rId3"/>
          <a:srcRect l="24638"/>
          <a:stretch/>
        </p:blipFill>
        <p:spPr>
          <a:xfrm>
            <a:off x="348200" y="1107321"/>
            <a:ext cx="4223800" cy="3729629"/>
          </a:xfrm>
          <a:prstGeom prst="rect">
            <a:avLst/>
          </a:prstGeom>
        </p:spPr>
      </p:pic>
      <p:sp>
        <p:nvSpPr>
          <p:cNvPr id="4" name="TextBox 3"/>
          <p:cNvSpPr txBox="1"/>
          <p:nvPr/>
        </p:nvSpPr>
        <p:spPr>
          <a:xfrm>
            <a:off x="348200" y="166746"/>
            <a:ext cx="8505798" cy="1323439"/>
          </a:xfrm>
          <a:prstGeom prst="rect">
            <a:avLst/>
          </a:prstGeom>
          <a:solidFill>
            <a:srgbClr val="FDFECE"/>
          </a:solidFill>
          <a:ln>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rtlCol="0">
            <a:spAutoFit/>
          </a:bodyPr>
          <a:lstStyle/>
          <a:p>
            <a:pPr algn="ctr"/>
            <a:r>
              <a:rPr lang="en-US" sz="4000" dirty="0">
                <a:effectLst>
                  <a:outerShdw blurRad="38100" dist="38100" dir="2700000" algn="tl">
                    <a:srgbClr val="000000">
                      <a:alpha val="43137"/>
                    </a:srgbClr>
                  </a:outerShdw>
                </a:effectLst>
                <a:latin typeface="Comic Sans MS" panose="030F0702030302020204" pitchFamily="66" charset="0"/>
              </a:rPr>
              <a:t>Maintaining positive emotional wellbeing throughout life</a:t>
            </a:r>
          </a:p>
        </p:txBody>
      </p:sp>
      <p:sp>
        <p:nvSpPr>
          <p:cNvPr id="9" name="TextBox 8"/>
          <p:cNvSpPr txBox="1"/>
          <p:nvPr/>
        </p:nvSpPr>
        <p:spPr>
          <a:xfrm>
            <a:off x="5555522" y="1667542"/>
            <a:ext cx="3298476" cy="2354491"/>
          </a:xfrm>
          <a:prstGeom prst="rect">
            <a:avLst/>
          </a:prstGeom>
          <a:solidFill>
            <a:schemeClr val="bg1"/>
          </a:solidFill>
          <a:ln>
            <a:solidFill>
              <a:schemeClr val="tx1"/>
            </a:solidFill>
          </a:ln>
        </p:spPr>
        <p:txBody>
          <a:bodyPr wrap="square" rtlCol="0">
            <a:spAutoFit/>
          </a:bodyPr>
          <a:lstStyle/>
          <a:p>
            <a:r>
              <a:rPr lang="en-GB" sz="2100" b="1" u="sng" dirty="0">
                <a:highlight>
                  <a:srgbClr val="FFFF00"/>
                </a:highlight>
                <a:latin typeface="Comic Sans MS" panose="030F0702030302020204" pitchFamily="66" charset="0"/>
              </a:rPr>
              <a:t>STARTER:</a:t>
            </a:r>
          </a:p>
          <a:p>
            <a:r>
              <a:rPr lang="en-GB" sz="2100" b="1" dirty="0" smtClean="0">
                <a:solidFill>
                  <a:srgbClr val="FF0000"/>
                </a:solidFill>
                <a:latin typeface="Comic Sans MS" panose="030F0702030302020204" pitchFamily="66" charset="0"/>
              </a:rPr>
              <a:t>Discussion</a:t>
            </a:r>
            <a:endParaRPr lang="en-GB" sz="2100" b="1" dirty="0">
              <a:solidFill>
                <a:srgbClr val="FF0000"/>
              </a:solidFill>
              <a:latin typeface="Comic Sans MS" panose="030F0702030302020204" pitchFamily="66" charset="0"/>
            </a:endParaRPr>
          </a:p>
          <a:p>
            <a:pPr marL="342900" indent="-342900">
              <a:buFont typeface="Arial" panose="020B0604020202020204" pitchFamily="34" charset="0"/>
              <a:buChar char="•"/>
            </a:pPr>
            <a:r>
              <a:rPr lang="en-GB" sz="2100" dirty="0" smtClean="0">
                <a:latin typeface="Comic Sans MS" panose="030F0702030302020204" pitchFamily="66" charset="0"/>
              </a:rPr>
              <a:t>Explain </a:t>
            </a:r>
            <a:r>
              <a:rPr lang="en-GB" sz="2100" dirty="0">
                <a:latin typeface="Comic Sans MS" panose="030F0702030302020204" pitchFamily="66" charset="0"/>
              </a:rPr>
              <a:t>why we sometimes find it more difficult to </a:t>
            </a:r>
            <a:r>
              <a:rPr lang="en-GB" sz="2100" dirty="0" smtClean="0">
                <a:latin typeface="Comic Sans MS" panose="030F0702030302020204" pitchFamily="66" charset="0"/>
              </a:rPr>
              <a:t>have a </a:t>
            </a:r>
            <a:r>
              <a:rPr lang="en-GB" sz="2100" dirty="0">
                <a:latin typeface="Comic Sans MS" panose="030F0702030302020204" pitchFamily="66" charset="0"/>
              </a:rPr>
              <a:t>positive outlook as we reach adulthood.  </a:t>
            </a:r>
          </a:p>
        </p:txBody>
      </p:sp>
      <p:sp>
        <p:nvSpPr>
          <p:cNvPr id="5" name="TextBox 4">
            <a:extLst>
              <a:ext uri="{FF2B5EF4-FFF2-40B4-BE49-F238E27FC236}">
                <a16:creationId xmlns:a16="http://schemas.microsoft.com/office/drawing/2014/main" id="{7F9D8926-AB59-4258-B7CB-FF4585015F48}"/>
              </a:ext>
            </a:extLst>
          </p:cNvPr>
          <p:cNvSpPr txBox="1"/>
          <p:nvPr/>
        </p:nvSpPr>
        <p:spPr>
          <a:xfrm>
            <a:off x="348200" y="4454087"/>
            <a:ext cx="5106799" cy="2431435"/>
          </a:xfrm>
          <a:prstGeom prst="rect">
            <a:avLst/>
          </a:prstGeom>
          <a:solidFill>
            <a:srgbClr val="FFCCFF"/>
          </a:solidFill>
          <a:ln>
            <a:solidFill>
              <a:schemeClr val="tx1"/>
            </a:solidFill>
          </a:ln>
        </p:spPr>
        <p:txBody>
          <a:bodyPr wrap="square" rtlCol="0">
            <a:spAutoFit/>
          </a:bodyPr>
          <a:lstStyle/>
          <a:p>
            <a:r>
              <a:rPr lang="en-GB" sz="1900" dirty="0">
                <a:solidFill>
                  <a:srgbClr val="0602BE"/>
                </a:solidFill>
                <a:latin typeface="Comic Sans MS" panose="030F0702030302020204" pitchFamily="66" charset="0"/>
              </a:rPr>
              <a:t>Cameron was a really happy child. All he thought about was football and videogames. He misses those days. Cameron is now thinking about how he has an essay in for Monday, his girlfriend has dumped him, he has a ten </a:t>
            </a:r>
            <a:r>
              <a:rPr lang="en-GB" sz="1900" dirty="0" smtClean="0">
                <a:solidFill>
                  <a:srgbClr val="0602BE"/>
                </a:solidFill>
                <a:latin typeface="Comic Sans MS" panose="030F0702030302020204" pitchFamily="66" charset="0"/>
              </a:rPr>
              <a:t>hour </a:t>
            </a:r>
            <a:r>
              <a:rPr lang="en-GB" sz="1900" dirty="0">
                <a:solidFill>
                  <a:srgbClr val="0602BE"/>
                </a:solidFill>
                <a:latin typeface="Comic Sans MS" panose="030F0702030302020204" pitchFamily="66" charset="0"/>
              </a:rPr>
              <a:t>shift </a:t>
            </a:r>
            <a:r>
              <a:rPr lang="en-GB" sz="1900" dirty="0" smtClean="0">
                <a:solidFill>
                  <a:srgbClr val="0602BE"/>
                </a:solidFill>
                <a:latin typeface="Comic Sans MS" panose="030F0702030302020204" pitchFamily="66" charset="0"/>
              </a:rPr>
              <a:t>in a pub tomorrow and he is worried about what he will do when he leaves Sixth Form.</a:t>
            </a:r>
            <a:endParaRPr lang="en-GB" sz="1900" dirty="0">
              <a:solidFill>
                <a:srgbClr val="0602BE"/>
              </a:solidFill>
              <a:latin typeface="Comic Sans MS" panose="030F0702030302020204" pitchFamily="66" charset="0"/>
            </a:endParaRPr>
          </a:p>
        </p:txBody>
      </p:sp>
      <p:sp>
        <p:nvSpPr>
          <p:cNvPr id="7" name="Cloud 6">
            <a:extLst>
              <a:ext uri="{FF2B5EF4-FFF2-40B4-BE49-F238E27FC236}">
                <a16:creationId xmlns:a16="http://schemas.microsoft.com/office/drawing/2014/main" id="{DB5E9479-8B9E-4810-9A1E-0E16DA641F89}"/>
              </a:ext>
            </a:extLst>
          </p:cNvPr>
          <p:cNvSpPr/>
          <p:nvPr/>
        </p:nvSpPr>
        <p:spPr>
          <a:xfrm>
            <a:off x="3444115" y="1559086"/>
            <a:ext cx="1921354" cy="1413050"/>
          </a:xfrm>
          <a:prstGeom prst="cloud">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Oval 10">
            <a:extLst>
              <a:ext uri="{FF2B5EF4-FFF2-40B4-BE49-F238E27FC236}">
                <a16:creationId xmlns:a16="http://schemas.microsoft.com/office/drawing/2014/main" id="{736086BA-5826-41FB-A431-AC1118C7E652}"/>
              </a:ext>
            </a:extLst>
          </p:cNvPr>
          <p:cNvSpPr/>
          <p:nvPr/>
        </p:nvSpPr>
        <p:spPr>
          <a:xfrm>
            <a:off x="3123933" y="2167587"/>
            <a:ext cx="221559" cy="24782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EC6885EE-3C49-4595-8F38-E586E5BCF489}"/>
              </a:ext>
            </a:extLst>
          </p:cNvPr>
          <p:cNvSpPr/>
          <p:nvPr/>
        </p:nvSpPr>
        <p:spPr>
          <a:xfrm>
            <a:off x="2638802" y="2161434"/>
            <a:ext cx="221559" cy="24782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extLst>
              <a:ext uri="{FF2B5EF4-FFF2-40B4-BE49-F238E27FC236}">
                <a16:creationId xmlns:a16="http://schemas.microsoft.com/office/drawing/2014/main" id="{F2E16408-6A68-4282-8C81-4D91E91837BA}"/>
              </a:ext>
            </a:extLst>
          </p:cNvPr>
          <p:cNvPicPr>
            <a:picLocks noChangeAspect="1"/>
          </p:cNvPicPr>
          <p:nvPr/>
        </p:nvPicPr>
        <p:blipFill>
          <a:blip r:embed="rId4"/>
          <a:stretch>
            <a:fillRect/>
          </a:stretch>
        </p:blipFill>
        <p:spPr>
          <a:xfrm>
            <a:off x="3907766" y="1775321"/>
            <a:ext cx="975029" cy="980580"/>
          </a:xfrm>
          <a:prstGeom prst="rect">
            <a:avLst/>
          </a:prstGeom>
        </p:spPr>
      </p:pic>
    </p:spTree>
    <p:extLst>
      <p:ext uri="{BB962C8B-B14F-4D97-AF65-F5344CB8AC3E}">
        <p14:creationId xmlns:p14="http://schemas.microsoft.com/office/powerpoint/2010/main" val="1437590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B7F6BB3-9D58-4EE0-A2A9-66E104F1A886}"/>
              </a:ext>
            </a:extLst>
          </p:cNvPr>
          <p:cNvPicPr>
            <a:picLocks noChangeAspect="1"/>
          </p:cNvPicPr>
          <p:nvPr/>
        </p:nvPicPr>
        <p:blipFill>
          <a:blip r:embed="rId2"/>
          <a:stretch>
            <a:fillRect/>
          </a:stretch>
        </p:blipFill>
        <p:spPr>
          <a:xfrm>
            <a:off x="1616312" y="166746"/>
            <a:ext cx="5617608" cy="4045092"/>
          </a:xfrm>
          <a:prstGeom prst="rect">
            <a:avLst/>
          </a:prstGeom>
        </p:spPr>
      </p:pic>
      <p:sp>
        <p:nvSpPr>
          <p:cNvPr id="4" name="TextBox 3"/>
          <p:cNvSpPr txBox="1"/>
          <p:nvPr/>
        </p:nvSpPr>
        <p:spPr>
          <a:xfrm>
            <a:off x="257889" y="4589592"/>
            <a:ext cx="8505798" cy="2154436"/>
          </a:xfrm>
          <a:prstGeom prst="rect">
            <a:avLst/>
          </a:prstGeom>
          <a:solidFill>
            <a:schemeClr val="bg1"/>
          </a:solidFill>
        </p:spPr>
        <p:txBody>
          <a:bodyPr wrap="square" rtlCol="0">
            <a:spAutoFit/>
          </a:bodyPr>
          <a:lstStyle/>
          <a:p>
            <a:r>
              <a:rPr lang="en-GB" b="1" dirty="0">
                <a:solidFill>
                  <a:srgbClr val="7030A0"/>
                </a:solidFill>
                <a:latin typeface="Comic Sans MS" panose="030F0702030302020204" pitchFamily="66" charset="0"/>
              </a:rPr>
              <a:t>Today’s LOs:</a:t>
            </a:r>
          </a:p>
          <a:p>
            <a:r>
              <a:rPr lang="en-GB" dirty="0" smtClean="0">
                <a:latin typeface="Comic Sans MS" panose="030F0702030302020204" pitchFamily="66" charset="0"/>
              </a:rPr>
              <a:t>Describe </a:t>
            </a:r>
            <a:r>
              <a:rPr lang="en-GB" dirty="0">
                <a:latin typeface="Comic Sans MS" panose="030F0702030302020204" pitchFamily="66" charset="0"/>
              </a:rPr>
              <a:t>how different life events and circumstances can affect our mental health and emotional wellbeing through adolescence and adulthood. Describe strategies to manage these.</a:t>
            </a:r>
          </a:p>
          <a:p>
            <a:endParaRPr lang="en-GB" sz="1400" b="1" dirty="0">
              <a:solidFill>
                <a:srgbClr val="0602BE"/>
              </a:solidFill>
              <a:latin typeface="Comic Sans MS" panose="030F0702030302020204" pitchFamily="66" charset="0"/>
              <a:ea typeface="Calibri" panose="020F0502020204030204" pitchFamily="34" charset="0"/>
              <a:cs typeface="Arial" panose="020B0604020202020204" pitchFamily="34" charset="0"/>
            </a:endParaRPr>
          </a:p>
          <a:p>
            <a:r>
              <a:rPr lang="en-GB" sz="2400" b="1" dirty="0">
                <a:solidFill>
                  <a:srgbClr val="0602BE"/>
                </a:solidFill>
                <a:latin typeface="Comic Sans MS" panose="030F0702030302020204" pitchFamily="66" charset="0"/>
                <a:ea typeface="Calibri" panose="020F0502020204030204" pitchFamily="34" charset="0"/>
                <a:cs typeface="Arial" panose="020B0604020202020204" pitchFamily="34" charset="0"/>
              </a:rPr>
              <a:t>Watch for a recap on what we mean by mental health: </a:t>
            </a:r>
            <a:r>
              <a:rPr lang="en-GB" sz="2400" dirty="0">
                <a:latin typeface="Comic Sans MS" panose="030F0702030302020204" pitchFamily="66" charset="0"/>
                <a:ea typeface="Calibri" panose="020F0502020204030204" pitchFamily="34" charset="0"/>
                <a:cs typeface="Arial" panose="020B0604020202020204" pitchFamily="34" charset="0"/>
                <a:hlinkClick r:id="rId3"/>
              </a:rPr>
              <a:t>https://www.youtube.com/watch?v=DxIDKZHW3-E</a:t>
            </a:r>
            <a:endParaRPr lang="en-GB" sz="2400" dirty="0">
              <a:latin typeface="Comic Sans MS" panose="030F0702030302020204" pitchFamily="66"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9D5C0897-B1EB-4D05-AF3A-7B541B7BC230}"/>
              </a:ext>
            </a:extLst>
          </p:cNvPr>
          <p:cNvSpPr txBox="1"/>
          <p:nvPr/>
        </p:nvSpPr>
        <p:spPr>
          <a:xfrm>
            <a:off x="348200" y="166746"/>
            <a:ext cx="8505798" cy="1323439"/>
          </a:xfrm>
          <a:prstGeom prst="rect">
            <a:avLst/>
          </a:prstGeom>
          <a:solidFill>
            <a:srgbClr val="FDFECE"/>
          </a:solidFill>
          <a:ln>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rtlCol="0">
            <a:spAutoFit/>
          </a:bodyPr>
          <a:lstStyle/>
          <a:p>
            <a:pPr algn="ctr"/>
            <a:r>
              <a:rPr lang="en-US" sz="4000" dirty="0">
                <a:effectLst>
                  <a:outerShdw blurRad="38100" dist="38100" dir="2700000" algn="tl">
                    <a:srgbClr val="000000">
                      <a:alpha val="43137"/>
                    </a:srgbClr>
                  </a:outerShdw>
                </a:effectLst>
                <a:latin typeface="Comic Sans MS" panose="030F0702030302020204" pitchFamily="66" charset="0"/>
              </a:rPr>
              <a:t>Maintaining positive emotional wellbeing throughout life</a:t>
            </a:r>
          </a:p>
        </p:txBody>
      </p:sp>
    </p:spTree>
    <p:extLst>
      <p:ext uri="{BB962C8B-B14F-4D97-AF65-F5344CB8AC3E}">
        <p14:creationId xmlns:p14="http://schemas.microsoft.com/office/powerpoint/2010/main" val="164340323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75964" y="97997"/>
            <a:ext cx="8789105" cy="400110"/>
          </a:xfrm>
          <a:prstGeom prst="rect">
            <a:avLst/>
          </a:prstGeom>
          <a:solidFill>
            <a:schemeClr val="bg1"/>
          </a:solidFill>
        </p:spPr>
        <p:txBody>
          <a:bodyPr wrap="square" rtlCol="0">
            <a:spAutoFit/>
          </a:bodyPr>
          <a:lstStyle/>
          <a:p>
            <a:r>
              <a:rPr lang="en-GB" sz="2000" b="1" u="sng" dirty="0">
                <a:solidFill>
                  <a:srgbClr val="7030A0"/>
                </a:solidFill>
                <a:highlight>
                  <a:srgbClr val="FFFF00"/>
                </a:highlight>
                <a:latin typeface="Comic Sans MS" panose="030F0702030302020204" pitchFamily="66" charset="0"/>
              </a:rPr>
              <a:t>Task 2 </a:t>
            </a:r>
            <a:r>
              <a:rPr lang="en-GB" sz="1700" b="1" dirty="0" smtClean="0">
                <a:solidFill>
                  <a:srgbClr val="7030A0"/>
                </a:solidFill>
                <a:latin typeface="Comic Sans MS" panose="030F0702030302020204" pitchFamily="66" charset="0"/>
              </a:rPr>
              <a:t>–</a:t>
            </a:r>
            <a:r>
              <a:rPr lang="en-US" sz="1700" dirty="0" smtClean="0">
                <a:latin typeface="Comic Sans MS" panose="030F0702030302020204" pitchFamily="66" charset="0"/>
                <a:ea typeface="Noto Sans CJK SC Regular"/>
                <a:cs typeface="FreeSans"/>
              </a:rPr>
              <a:t>Watch </a:t>
            </a:r>
            <a:r>
              <a:rPr lang="en-US" sz="1700" dirty="0">
                <a:latin typeface="Comic Sans MS" panose="030F0702030302020204" pitchFamily="66" charset="0"/>
                <a:ea typeface="Noto Sans CJK SC Regular"/>
                <a:cs typeface="FreeSans"/>
              </a:rPr>
              <a:t>the clip and answer </a:t>
            </a:r>
            <a:r>
              <a:rPr lang="en-US" sz="1700" dirty="0" smtClean="0">
                <a:latin typeface="Comic Sans MS" panose="030F0702030302020204" pitchFamily="66" charset="0"/>
                <a:ea typeface="Noto Sans CJK SC Regular"/>
                <a:cs typeface="FreeSans"/>
              </a:rPr>
              <a:t>the questions</a:t>
            </a:r>
            <a:endParaRPr lang="en-US" sz="1700" dirty="0">
              <a:latin typeface="Comic Sans MS" panose="030F0702030302020204" pitchFamily="66" charset="0"/>
              <a:ea typeface="Noto Sans CJK SC Regular"/>
              <a:cs typeface="FreeSans"/>
            </a:endParaRPr>
          </a:p>
        </p:txBody>
      </p:sp>
      <p:sp>
        <p:nvSpPr>
          <p:cNvPr id="5" name="TextBox 4">
            <a:extLst>
              <a:ext uri="{FF2B5EF4-FFF2-40B4-BE49-F238E27FC236}">
                <a16:creationId xmlns:a16="http://schemas.microsoft.com/office/drawing/2014/main" id="{BACF6CA8-FD79-4AEA-B0CF-0ACFD4F4BE3A}"/>
              </a:ext>
            </a:extLst>
          </p:cNvPr>
          <p:cNvSpPr txBox="1"/>
          <p:nvPr/>
        </p:nvSpPr>
        <p:spPr>
          <a:xfrm>
            <a:off x="177448" y="856517"/>
            <a:ext cx="8789104" cy="3650358"/>
          </a:xfrm>
          <a:prstGeom prst="rect">
            <a:avLst/>
          </a:prstGeom>
          <a:solidFill>
            <a:schemeClr val="bg1"/>
          </a:solidFill>
        </p:spPr>
        <p:txBody>
          <a:bodyPr wrap="square">
            <a:spAutoFit/>
          </a:bodyPr>
          <a:lstStyle/>
          <a:p>
            <a:pPr>
              <a:lnSpc>
                <a:spcPct val="107000"/>
              </a:lnSpc>
              <a:spcAft>
                <a:spcPts val="800"/>
              </a:spcAft>
            </a:pPr>
            <a:r>
              <a:rPr lang="en-GB" sz="1600" b="1" dirty="0">
                <a:effectLst/>
                <a:latin typeface="Comic Sans MS" panose="030F0702030302020204" pitchFamily="66" charset="0"/>
                <a:ea typeface="Calibri" panose="020F0502020204030204" pitchFamily="34" charset="0"/>
                <a:cs typeface="Arial" panose="020B0604020202020204" pitchFamily="34" charset="0"/>
                <a:hlinkClick r:id="rId2"/>
              </a:rPr>
              <a:t>https://www.youtube.com/watch?v=4KbSRXP0wik</a:t>
            </a:r>
            <a:endParaRPr lang="en-GB" sz="1600" b="1" dirty="0">
              <a:effectLst/>
              <a:latin typeface="Comic Sans MS" panose="030F0702030302020204" pitchFamily="66" charset="0"/>
              <a:ea typeface="Calibri" panose="020F0502020204030204" pitchFamily="34" charset="0"/>
              <a:cs typeface="Arial" panose="020B0604020202020204" pitchFamily="34" charset="0"/>
            </a:endParaRPr>
          </a:p>
          <a:p>
            <a:pPr marL="342900" indent="-342900">
              <a:lnSpc>
                <a:spcPct val="107000"/>
              </a:lnSpc>
              <a:spcAft>
                <a:spcPts val="800"/>
              </a:spcAft>
              <a:buAutoNum type="arabicPeriod"/>
            </a:pPr>
            <a:r>
              <a:rPr lang="en-GB" sz="1600" dirty="0" smtClean="0">
                <a:effectLst/>
                <a:latin typeface="Comic Sans MS" panose="030F0702030302020204" pitchFamily="66" charset="0"/>
                <a:ea typeface="Calibri" panose="020F0502020204030204" pitchFamily="34" charset="0"/>
                <a:cs typeface="Arial" panose="020B0604020202020204" pitchFamily="34" charset="0"/>
              </a:rPr>
              <a:t>What </a:t>
            </a:r>
            <a:r>
              <a:rPr lang="en-GB" sz="1600" dirty="0">
                <a:effectLst/>
                <a:latin typeface="Comic Sans MS" panose="030F0702030302020204" pitchFamily="66" charset="0"/>
                <a:ea typeface="Calibri" panose="020F0502020204030204" pitchFamily="34" charset="0"/>
                <a:cs typeface="Arial" panose="020B0604020202020204" pitchFamily="34" charset="0"/>
              </a:rPr>
              <a:t>are the benefits of having a positive outlook on life?</a:t>
            </a:r>
          </a:p>
          <a:p>
            <a:pPr marL="342900" indent="-342900">
              <a:lnSpc>
                <a:spcPct val="107000"/>
              </a:lnSpc>
              <a:spcAft>
                <a:spcPts val="800"/>
              </a:spcAft>
              <a:buAutoNum type="arabicPeriod"/>
            </a:pPr>
            <a:r>
              <a:rPr lang="en-GB" sz="1600" dirty="0">
                <a:latin typeface="Comic Sans MS" panose="030F0702030302020204" pitchFamily="66" charset="0"/>
                <a:ea typeface="Calibri" panose="020F0502020204030204" pitchFamily="34" charset="0"/>
                <a:cs typeface="Arial" panose="020B0604020202020204" pitchFamily="34" charset="0"/>
              </a:rPr>
              <a:t>How does stress affect us?</a:t>
            </a:r>
          </a:p>
          <a:p>
            <a:pPr marL="342900" indent="-342900">
              <a:lnSpc>
                <a:spcPct val="107000"/>
              </a:lnSpc>
              <a:spcAft>
                <a:spcPts val="800"/>
              </a:spcAft>
              <a:buAutoNum type="arabicPeriod"/>
            </a:pPr>
            <a:r>
              <a:rPr lang="en-GB" sz="1600" dirty="0">
                <a:latin typeface="Comic Sans MS" panose="030F0702030302020204" pitchFamily="66" charset="0"/>
                <a:ea typeface="Calibri" panose="020F0502020204030204" pitchFamily="34" charset="0"/>
                <a:cs typeface="Arial" panose="020B0604020202020204" pitchFamily="34" charset="0"/>
              </a:rPr>
              <a:t>What are our ten basic emotions?</a:t>
            </a:r>
          </a:p>
          <a:p>
            <a:pPr marL="342900" indent="-342900">
              <a:lnSpc>
                <a:spcPct val="107000"/>
              </a:lnSpc>
              <a:spcAft>
                <a:spcPts val="800"/>
              </a:spcAft>
              <a:buAutoNum type="arabicPeriod"/>
            </a:pPr>
            <a:r>
              <a:rPr lang="en-GB" sz="1600" dirty="0">
                <a:latin typeface="Comic Sans MS" panose="030F0702030302020204" pitchFamily="66" charset="0"/>
                <a:ea typeface="Calibri" panose="020F0502020204030204" pitchFamily="34" charset="0"/>
                <a:cs typeface="Arial" panose="020B0604020202020204" pitchFamily="34" charset="0"/>
              </a:rPr>
              <a:t>Why does </a:t>
            </a:r>
            <a:r>
              <a:rPr lang="en-GB" sz="1600">
                <a:latin typeface="Comic Sans MS" panose="030F0702030302020204" pitchFamily="66" charset="0"/>
                <a:ea typeface="Calibri" panose="020F0502020204030204" pitchFamily="34" charset="0"/>
                <a:cs typeface="Arial" panose="020B0604020202020204" pitchFamily="34" charset="0"/>
              </a:rPr>
              <a:t>stress </a:t>
            </a:r>
            <a:r>
              <a:rPr lang="en-GB" sz="1600" smtClean="0">
                <a:latin typeface="Comic Sans MS" panose="030F0702030302020204" pitchFamily="66" charset="0"/>
                <a:ea typeface="Calibri" panose="020F0502020204030204" pitchFamily="34" charset="0"/>
                <a:cs typeface="Arial" panose="020B0604020202020204" pitchFamily="34" charset="0"/>
              </a:rPr>
              <a:t>affect </a:t>
            </a:r>
            <a:r>
              <a:rPr lang="en-GB" sz="1600" dirty="0">
                <a:latin typeface="Comic Sans MS" panose="030F0702030302020204" pitchFamily="66" charset="0"/>
                <a:ea typeface="Calibri" panose="020F0502020204030204" pitchFamily="34" charset="0"/>
                <a:cs typeface="Arial" panose="020B0604020202020204" pitchFamily="34" charset="0"/>
              </a:rPr>
              <a:t>our gut?</a:t>
            </a:r>
          </a:p>
          <a:p>
            <a:pPr marL="342900" indent="-342900">
              <a:lnSpc>
                <a:spcPct val="107000"/>
              </a:lnSpc>
              <a:spcAft>
                <a:spcPts val="800"/>
              </a:spcAft>
              <a:buAutoNum type="arabicPeriod"/>
            </a:pPr>
            <a:r>
              <a:rPr lang="en-GB" sz="1600" dirty="0" smtClean="0">
                <a:latin typeface="Comic Sans MS" panose="030F0702030302020204" pitchFamily="66" charset="0"/>
                <a:ea typeface="Calibri" panose="020F0502020204030204" pitchFamily="34" charset="0"/>
                <a:cs typeface="Arial" panose="020B0604020202020204" pitchFamily="34" charset="0"/>
              </a:rPr>
              <a:t>How </a:t>
            </a:r>
            <a:r>
              <a:rPr lang="en-GB" sz="1600" dirty="0">
                <a:latin typeface="Comic Sans MS" panose="030F0702030302020204" pitchFamily="66" charset="0"/>
                <a:ea typeface="Calibri" panose="020F0502020204030204" pitchFamily="34" charset="0"/>
                <a:cs typeface="Arial" panose="020B0604020202020204" pitchFamily="34" charset="0"/>
              </a:rPr>
              <a:t>do our emotions affect us physically?</a:t>
            </a:r>
          </a:p>
          <a:p>
            <a:pPr marL="342900" indent="-342900">
              <a:lnSpc>
                <a:spcPct val="107000"/>
              </a:lnSpc>
              <a:spcAft>
                <a:spcPts val="800"/>
              </a:spcAft>
              <a:buAutoNum type="arabicPeriod"/>
            </a:pPr>
            <a:r>
              <a:rPr lang="en-GB" sz="1600" dirty="0">
                <a:latin typeface="Comic Sans MS" panose="030F0702030302020204" pitchFamily="66" charset="0"/>
                <a:ea typeface="Calibri" panose="020F0502020204030204" pitchFamily="34" charset="0"/>
                <a:cs typeface="Arial" panose="020B0604020202020204" pitchFamily="34" charset="0"/>
              </a:rPr>
              <a:t>Why does stress affect us in so many ways and what are the different effects?</a:t>
            </a:r>
          </a:p>
          <a:p>
            <a:pPr marL="342900" indent="-342900">
              <a:lnSpc>
                <a:spcPct val="107000"/>
              </a:lnSpc>
              <a:spcAft>
                <a:spcPts val="800"/>
              </a:spcAft>
              <a:buAutoNum type="arabicPeriod"/>
            </a:pPr>
            <a:r>
              <a:rPr lang="en-GB" sz="1600" dirty="0">
                <a:latin typeface="Comic Sans MS" panose="030F0702030302020204" pitchFamily="66" charset="0"/>
                <a:ea typeface="Calibri" panose="020F0502020204030204" pitchFamily="34" charset="0"/>
                <a:cs typeface="Arial" panose="020B0604020202020204" pitchFamily="34" charset="0"/>
              </a:rPr>
              <a:t>How can short-lived stress be a good thing?</a:t>
            </a:r>
          </a:p>
          <a:p>
            <a:pPr marL="342900" indent="-342900">
              <a:lnSpc>
                <a:spcPct val="107000"/>
              </a:lnSpc>
              <a:spcAft>
                <a:spcPts val="800"/>
              </a:spcAft>
              <a:buAutoNum type="arabicPeriod" startAt="8"/>
            </a:pPr>
            <a:r>
              <a:rPr lang="en-GB" sz="1600" dirty="0" smtClean="0">
                <a:effectLst/>
                <a:latin typeface="Comic Sans MS" panose="030F0702030302020204" pitchFamily="66" charset="0"/>
                <a:ea typeface="Calibri" panose="020F0502020204030204" pitchFamily="34" charset="0"/>
                <a:cs typeface="Arial" panose="020B0604020202020204" pitchFamily="34" charset="0"/>
              </a:rPr>
              <a:t>How </a:t>
            </a:r>
            <a:r>
              <a:rPr lang="en-GB" sz="1600" dirty="0">
                <a:effectLst/>
                <a:latin typeface="Comic Sans MS" panose="030F0702030302020204" pitchFamily="66" charset="0"/>
                <a:ea typeface="Calibri" panose="020F0502020204030204" pitchFamily="34" charset="0"/>
                <a:cs typeface="Arial" panose="020B0604020202020204" pitchFamily="34" charset="0"/>
              </a:rPr>
              <a:t>can our emotions affect our hearts</a:t>
            </a:r>
            <a:r>
              <a:rPr lang="en-GB" sz="1600" dirty="0" smtClean="0">
                <a:effectLst/>
                <a:latin typeface="Comic Sans MS" panose="030F0702030302020204" pitchFamily="66" charset="0"/>
                <a:ea typeface="Calibri" panose="020F0502020204030204" pitchFamily="34" charset="0"/>
                <a:cs typeface="Arial" panose="020B0604020202020204" pitchFamily="34" charset="0"/>
              </a:rPr>
              <a:t>?</a:t>
            </a:r>
            <a:endParaRPr lang="en-GB" sz="1600" dirty="0">
              <a:effectLst/>
              <a:latin typeface="Comic Sans MS" panose="030F0702030302020204" pitchFamily="66" charset="0"/>
              <a:ea typeface="Calibri" panose="020F0502020204030204" pitchFamily="34" charset="0"/>
              <a:cs typeface="Arial" panose="020B0604020202020204" pitchFamily="34" charset="0"/>
            </a:endParaRPr>
          </a:p>
          <a:p>
            <a:pPr>
              <a:lnSpc>
                <a:spcPct val="107000"/>
              </a:lnSpc>
              <a:spcAft>
                <a:spcPts val="800"/>
              </a:spcAft>
            </a:pPr>
            <a:r>
              <a:rPr lang="en-GB" sz="1600" dirty="0" smtClean="0">
                <a:effectLst/>
                <a:latin typeface="Comic Sans MS" panose="030F0702030302020204" pitchFamily="66" charset="0"/>
                <a:ea typeface="Calibri" panose="020F0502020204030204" pitchFamily="34" charset="0"/>
                <a:cs typeface="Arial" panose="020B0604020202020204" pitchFamily="34" charset="0"/>
              </a:rPr>
              <a:t>9.   How </a:t>
            </a:r>
            <a:r>
              <a:rPr lang="en-GB" sz="1600" dirty="0">
                <a:effectLst/>
                <a:latin typeface="Comic Sans MS" panose="030F0702030302020204" pitchFamily="66" charset="0"/>
                <a:ea typeface="Calibri" panose="020F0502020204030204" pitchFamily="34" charset="0"/>
                <a:cs typeface="Arial" panose="020B0604020202020204" pitchFamily="34" charset="0"/>
              </a:rPr>
              <a:t>can our faces help regulate ou</a:t>
            </a:r>
            <a:r>
              <a:rPr lang="en-GB" sz="1600" dirty="0">
                <a:latin typeface="Comic Sans MS" panose="030F0702030302020204" pitchFamily="66" charset="0"/>
                <a:ea typeface="Calibri" panose="020F0502020204030204" pitchFamily="34" charset="0"/>
                <a:cs typeface="Arial" panose="020B0604020202020204" pitchFamily="34" charset="0"/>
              </a:rPr>
              <a:t>r emotions</a:t>
            </a:r>
            <a:r>
              <a:rPr lang="en-GB" sz="1600" dirty="0" smtClean="0">
                <a:latin typeface="Comic Sans MS" panose="030F0702030302020204" pitchFamily="66" charset="0"/>
                <a:ea typeface="Calibri" panose="020F0502020204030204" pitchFamily="34" charset="0"/>
                <a:cs typeface="Arial" panose="020B0604020202020204" pitchFamily="34" charset="0"/>
              </a:rPr>
              <a:t>?</a:t>
            </a:r>
            <a:endParaRPr lang="en-GB" sz="1600" dirty="0">
              <a:latin typeface="Comic Sans MS" panose="030F0702030302020204" pitchFamily="66"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889749BE-E7F0-4226-8987-CF2BE023413D}"/>
              </a:ext>
            </a:extLst>
          </p:cNvPr>
          <p:cNvPicPr>
            <a:picLocks noChangeAspect="1"/>
          </p:cNvPicPr>
          <p:nvPr/>
        </p:nvPicPr>
        <p:blipFill>
          <a:blip r:embed="rId3"/>
          <a:stretch>
            <a:fillRect/>
          </a:stretch>
        </p:blipFill>
        <p:spPr>
          <a:xfrm>
            <a:off x="7010399" y="1019078"/>
            <a:ext cx="1812429" cy="1695246"/>
          </a:xfrm>
          <a:prstGeom prst="rect">
            <a:avLst/>
          </a:prstGeom>
        </p:spPr>
      </p:pic>
    </p:spTree>
    <p:extLst>
      <p:ext uri="{BB962C8B-B14F-4D97-AF65-F5344CB8AC3E}">
        <p14:creationId xmlns:p14="http://schemas.microsoft.com/office/powerpoint/2010/main" val="3621917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66700" y="240237"/>
            <a:ext cx="8617867" cy="738664"/>
          </a:xfrm>
          <a:prstGeom prst="rect">
            <a:avLst/>
          </a:prstGeom>
          <a:solidFill>
            <a:schemeClr val="bg1"/>
          </a:solidFill>
        </p:spPr>
        <p:txBody>
          <a:bodyPr wrap="square" rtlCol="0">
            <a:spAutoFit/>
          </a:bodyPr>
          <a:lstStyle/>
          <a:p>
            <a:r>
              <a:rPr lang="en-GB" sz="2400" b="1" u="sng" dirty="0">
                <a:solidFill>
                  <a:srgbClr val="7030A0"/>
                </a:solidFill>
                <a:highlight>
                  <a:srgbClr val="FFFF00"/>
                </a:highlight>
                <a:latin typeface="Comic Sans MS" panose="030F0702030302020204" pitchFamily="66" charset="0"/>
              </a:rPr>
              <a:t>Task 3 </a:t>
            </a:r>
            <a:r>
              <a:rPr lang="en-GB" sz="2400" b="1" dirty="0">
                <a:solidFill>
                  <a:srgbClr val="7030A0"/>
                </a:solidFill>
                <a:latin typeface="Comic Sans MS" panose="030F0702030302020204" pitchFamily="66" charset="0"/>
              </a:rPr>
              <a:t>– </a:t>
            </a:r>
            <a:r>
              <a:rPr lang="en-GB" dirty="0">
                <a:solidFill>
                  <a:srgbClr val="0602BE"/>
                </a:solidFill>
                <a:latin typeface="Comic Sans MS" panose="030F0702030302020204" pitchFamily="66" charset="0"/>
              </a:rPr>
              <a:t>What affects our mental health as we grow into adulthood and how can we make positive changes to improve our emotional wellbeing?</a:t>
            </a:r>
          </a:p>
        </p:txBody>
      </p:sp>
      <p:sp>
        <p:nvSpPr>
          <p:cNvPr id="5" name="TextBox 4">
            <a:extLst>
              <a:ext uri="{FF2B5EF4-FFF2-40B4-BE49-F238E27FC236}">
                <a16:creationId xmlns:a16="http://schemas.microsoft.com/office/drawing/2014/main" id="{BACF6CA8-FD79-4AEA-B0CF-0ACFD4F4BE3A}"/>
              </a:ext>
            </a:extLst>
          </p:cNvPr>
          <p:cNvSpPr txBox="1"/>
          <p:nvPr/>
        </p:nvSpPr>
        <p:spPr>
          <a:xfrm>
            <a:off x="266700" y="1197174"/>
            <a:ext cx="8789104" cy="3123034"/>
          </a:xfrm>
          <a:prstGeom prst="rect">
            <a:avLst/>
          </a:prstGeom>
          <a:solidFill>
            <a:schemeClr val="bg1"/>
          </a:solidFill>
        </p:spPr>
        <p:txBody>
          <a:bodyPr wrap="square">
            <a:spAutoFit/>
          </a:bodyPr>
          <a:lstStyle/>
          <a:p>
            <a:pPr>
              <a:lnSpc>
                <a:spcPct val="107000"/>
              </a:lnSpc>
              <a:spcAft>
                <a:spcPts val="800"/>
              </a:spcAft>
            </a:pPr>
            <a:r>
              <a:rPr lang="en-GB" sz="1600" b="1" dirty="0">
                <a:solidFill>
                  <a:srgbClr val="0602BE"/>
                </a:solidFill>
                <a:latin typeface="Comic Sans MS" panose="030F0702030302020204" pitchFamily="66" charset="0"/>
                <a:ea typeface="Calibri" panose="020F0502020204030204" pitchFamily="34" charset="0"/>
                <a:cs typeface="Arial" panose="020B0604020202020204" pitchFamily="34" charset="0"/>
              </a:rPr>
              <a:t>All) </a:t>
            </a:r>
            <a:r>
              <a:rPr lang="en-GB" sz="1600" dirty="0">
                <a:latin typeface="Comic Sans MS" panose="030F0702030302020204" pitchFamily="66" charset="0"/>
                <a:ea typeface="Calibri" panose="020F0502020204030204" pitchFamily="34" charset="0"/>
                <a:cs typeface="Arial" panose="020B0604020202020204" pitchFamily="34" charset="0"/>
              </a:rPr>
              <a:t>In small groups, read your information packs and then read the issues the person on your case study is facing.</a:t>
            </a:r>
          </a:p>
          <a:p>
            <a:pPr>
              <a:lnSpc>
                <a:spcPct val="107000"/>
              </a:lnSpc>
              <a:spcAft>
                <a:spcPts val="800"/>
              </a:spcAft>
            </a:pPr>
            <a:r>
              <a:rPr lang="en-GB" sz="1600" dirty="0" smtClean="0">
                <a:effectLst/>
                <a:latin typeface="Comic Sans MS" panose="030F0702030302020204" pitchFamily="66" charset="0"/>
                <a:ea typeface="Calibri" panose="020F0502020204030204" pitchFamily="34" charset="0"/>
                <a:cs typeface="Arial" panose="020B0604020202020204" pitchFamily="34" charset="0"/>
              </a:rPr>
              <a:t>Spend </a:t>
            </a:r>
            <a:r>
              <a:rPr lang="en-GB" sz="1600" dirty="0">
                <a:latin typeface="Comic Sans MS" panose="030F0702030302020204" pitchFamily="66" charset="0"/>
                <a:ea typeface="Calibri" panose="020F0502020204030204" pitchFamily="34" charset="0"/>
                <a:cs typeface="Arial" panose="020B0604020202020204" pitchFamily="34" charset="0"/>
              </a:rPr>
              <a:t>a few minutes identifying the issues your case study is facing and why it is affecting their mental health. Talk about it with your group.</a:t>
            </a:r>
          </a:p>
          <a:p>
            <a:pPr>
              <a:lnSpc>
                <a:spcPct val="107000"/>
              </a:lnSpc>
              <a:spcAft>
                <a:spcPts val="800"/>
              </a:spcAft>
            </a:pPr>
            <a:r>
              <a:rPr lang="en-GB" sz="1600" dirty="0" smtClean="0">
                <a:latin typeface="Comic Sans MS" panose="030F0702030302020204" pitchFamily="66" charset="0"/>
                <a:ea typeface="Calibri" panose="020F0502020204030204" pitchFamily="34" charset="0"/>
                <a:cs typeface="Arial" panose="020B0604020202020204" pitchFamily="34" charset="0"/>
              </a:rPr>
              <a:t>Then </a:t>
            </a:r>
            <a:r>
              <a:rPr lang="en-GB" sz="1600" dirty="0">
                <a:latin typeface="Comic Sans MS" panose="030F0702030302020204" pitchFamily="66" charset="0"/>
                <a:ea typeface="Calibri" panose="020F0502020204030204" pitchFamily="34" charset="0"/>
                <a:cs typeface="Arial" panose="020B0604020202020204" pitchFamily="34" charset="0"/>
              </a:rPr>
              <a:t>in one of the boxes, (each group will fill in one box on the A3 sheet) write down three positive actions the person could try to improve their situation.</a:t>
            </a:r>
          </a:p>
          <a:p>
            <a:pPr>
              <a:lnSpc>
                <a:spcPct val="107000"/>
              </a:lnSpc>
              <a:spcAft>
                <a:spcPts val="800"/>
              </a:spcAft>
            </a:pPr>
            <a:r>
              <a:rPr lang="en-GB" sz="1600" dirty="0" smtClean="0">
                <a:latin typeface="Comic Sans MS" panose="030F0702030302020204" pitchFamily="66" charset="0"/>
                <a:ea typeface="Calibri" panose="020F0502020204030204" pitchFamily="34" charset="0"/>
                <a:cs typeface="Arial" panose="020B0604020202020204" pitchFamily="34" charset="0"/>
              </a:rPr>
              <a:t>Are </a:t>
            </a:r>
            <a:r>
              <a:rPr lang="en-GB" sz="1600" dirty="0">
                <a:latin typeface="Comic Sans MS" panose="030F0702030302020204" pitchFamily="66" charset="0"/>
                <a:ea typeface="Calibri" panose="020F0502020204030204" pitchFamily="34" charset="0"/>
                <a:cs typeface="Arial" panose="020B0604020202020204" pitchFamily="34" charset="0"/>
              </a:rPr>
              <a:t>there any situations or actions your case study needs to ensure they avoid? Why is this? Explain (in the same box).</a:t>
            </a:r>
          </a:p>
          <a:p>
            <a:pPr>
              <a:lnSpc>
                <a:spcPct val="107000"/>
              </a:lnSpc>
              <a:spcAft>
                <a:spcPts val="800"/>
              </a:spcAft>
            </a:pPr>
            <a:r>
              <a:rPr lang="en-GB" sz="1600" dirty="0">
                <a:solidFill>
                  <a:srgbClr val="0602BE"/>
                </a:solidFill>
                <a:effectLst/>
                <a:latin typeface="Comic Sans MS" panose="030F0702030302020204" pitchFamily="66" charset="0"/>
                <a:ea typeface="Calibri" panose="020F0502020204030204" pitchFamily="34" charset="0"/>
                <a:cs typeface="Arial" panose="020B0604020202020204" pitchFamily="34" charset="0"/>
              </a:rPr>
              <a:t>When you</a:t>
            </a:r>
            <a:r>
              <a:rPr lang="en-GB" sz="1600" dirty="0">
                <a:solidFill>
                  <a:srgbClr val="0602BE"/>
                </a:solidFill>
                <a:latin typeface="Comic Sans MS" panose="030F0702030302020204" pitchFamily="66" charset="0"/>
                <a:ea typeface="Calibri" panose="020F0502020204030204" pitchFamily="34" charset="0"/>
                <a:cs typeface="Arial" panose="020B0604020202020204" pitchFamily="34" charset="0"/>
              </a:rPr>
              <a:t>r teacher tells you your time is up, pass your case study on to the next table. We will review the advice for each case study as class at the end of the task.</a:t>
            </a:r>
            <a:endParaRPr lang="en-GB" sz="1600" dirty="0">
              <a:solidFill>
                <a:srgbClr val="0602BE"/>
              </a:solidFill>
              <a:effectLst/>
              <a:latin typeface="Comic Sans MS" panose="030F0702030302020204" pitchFamily="66" charset="0"/>
              <a:ea typeface="Calibri" panose="020F0502020204030204" pitchFamily="34" charset="0"/>
              <a:cs typeface="Arial" panose="020B0604020202020204" pitchFamily="34" charset="0"/>
            </a:endParaRPr>
          </a:p>
        </p:txBody>
      </p:sp>
      <p:pic>
        <p:nvPicPr>
          <p:cNvPr id="3" name="Picture 2" descr="A close up of a mans face&#10;&#10;Description automatically generated">
            <a:extLst>
              <a:ext uri="{FF2B5EF4-FFF2-40B4-BE49-F238E27FC236}">
                <a16:creationId xmlns:a16="http://schemas.microsoft.com/office/drawing/2014/main" id="{8E9EFF0B-8406-40A3-9878-00423181F83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348251">
            <a:off x="7433958" y="4510754"/>
            <a:ext cx="1437291" cy="2029493"/>
          </a:xfrm>
          <a:prstGeom prst="rect">
            <a:avLst/>
          </a:prstGeom>
          <a:ln>
            <a:solidFill>
              <a:schemeClr val="tx1"/>
            </a:solidFill>
          </a:ln>
        </p:spPr>
      </p:pic>
      <p:pic>
        <p:nvPicPr>
          <p:cNvPr id="8" name="Picture 7" descr="A screenshot of a cell phone&#10;&#10;Description automatically generated">
            <a:extLst>
              <a:ext uri="{FF2B5EF4-FFF2-40B4-BE49-F238E27FC236}">
                <a16:creationId xmlns:a16="http://schemas.microsoft.com/office/drawing/2014/main" id="{B79799C6-6474-4E5C-808A-629CD4A36F5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6700" y="4663440"/>
            <a:ext cx="6349208" cy="1724123"/>
          </a:xfrm>
          <a:prstGeom prst="rect">
            <a:avLst/>
          </a:prstGeom>
          <a:ln>
            <a:solidFill>
              <a:schemeClr val="tx1"/>
            </a:solidFill>
          </a:ln>
        </p:spPr>
      </p:pic>
      <p:sp>
        <p:nvSpPr>
          <p:cNvPr id="9" name="Arrow: Right 8">
            <a:extLst>
              <a:ext uri="{FF2B5EF4-FFF2-40B4-BE49-F238E27FC236}">
                <a16:creationId xmlns:a16="http://schemas.microsoft.com/office/drawing/2014/main" id="{37CBEF7E-6D2E-4D9C-8CD5-DA58E9272D36}"/>
              </a:ext>
            </a:extLst>
          </p:cNvPr>
          <p:cNvSpPr/>
          <p:nvPr/>
        </p:nvSpPr>
        <p:spPr>
          <a:xfrm>
            <a:off x="6065520" y="5252720"/>
            <a:ext cx="1544320" cy="650240"/>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1953189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55341" y="135575"/>
            <a:ext cx="8496764" cy="4216539"/>
          </a:xfrm>
          <a:prstGeom prst="rect">
            <a:avLst/>
          </a:prstGeom>
          <a:solidFill>
            <a:srgbClr val="FDFECE"/>
          </a:solidFill>
        </p:spPr>
        <p:txBody>
          <a:bodyPr wrap="square" rtlCol="0">
            <a:spAutoFit/>
          </a:bodyPr>
          <a:lstStyle/>
          <a:p>
            <a:r>
              <a:rPr lang="en-GB" sz="2000" b="1" u="sng" dirty="0">
                <a:highlight>
                  <a:srgbClr val="FFFF00"/>
                </a:highlight>
                <a:latin typeface="Comic Sans MS" panose="030F0702030302020204" pitchFamily="66" charset="0"/>
              </a:rPr>
              <a:t>PLENARY</a:t>
            </a:r>
            <a:r>
              <a:rPr lang="en-GB" sz="2000" b="1" u="sng" dirty="0">
                <a:latin typeface="Comic Sans MS" panose="030F0702030302020204" pitchFamily="66" charset="0"/>
              </a:rPr>
              <a:t> -DEBATE TIME!</a:t>
            </a:r>
          </a:p>
          <a:p>
            <a:endParaRPr lang="en-GB" sz="800" b="1" u="sng" dirty="0">
              <a:latin typeface="Comic Sans MS" panose="030F0702030302020204" pitchFamily="66" charset="0"/>
            </a:endParaRPr>
          </a:p>
          <a:p>
            <a:r>
              <a:rPr lang="en-GB" sz="1800" b="1" i="1" dirty="0">
                <a:solidFill>
                  <a:srgbClr val="0602BE"/>
                </a:solidFill>
                <a:effectLst/>
                <a:latin typeface="Comic Sans MS" panose="030F0702030302020204" pitchFamily="66" charset="0"/>
                <a:ea typeface="Times New Roman" panose="02020603050405020304" pitchFamily="18" charset="0"/>
                <a:cs typeface="Arial" panose="020B0604020202020204" pitchFamily="34" charset="0"/>
              </a:rPr>
              <a:t>”We have to work to maintain good</a:t>
            </a:r>
          </a:p>
          <a:p>
            <a:r>
              <a:rPr lang="en-GB" b="1" i="1" dirty="0">
                <a:solidFill>
                  <a:srgbClr val="0602BE"/>
                </a:solidFill>
                <a:latin typeface="Comic Sans MS" panose="030F0702030302020204" pitchFamily="66" charset="0"/>
                <a:cs typeface="Arial" panose="020B0604020202020204" pitchFamily="34" charset="0"/>
              </a:rPr>
              <a:t>mental health – we can’t just expect</a:t>
            </a:r>
          </a:p>
          <a:p>
            <a:r>
              <a:rPr lang="en-GB" b="1" i="1" dirty="0">
                <a:solidFill>
                  <a:srgbClr val="0602BE"/>
                </a:solidFill>
                <a:latin typeface="Comic Sans MS" panose="030F0702030302020204" pitchFamily="66" charset="0"/>
                <a:cs typeface="Arial" panose="020B0604020202020204" pitchFamily="34" charset="0"/>
              </a:rPr>
              <a:t>It to happen on its own.”</a:t>
            </a:r>
          </a:p>
          <a:p>
            <a:r>
              <a:rPr lang="en-GB" sz="100" b="1" i="1" u="sng" dirty="0">
                <a:solidFill>
                  <a:srgbClr val="0602BE"/>
                </a:solidFill>
                <a:latin typeface="Comic Sans MS" panose="030F0702030302020204" pitchFamily="66" charset="0"/>
                <a:cs typeface="Arial" panose="020B0604020202020204" pitchFamily="34" charset="0"/>
              </a:rPr>
              <a:t>It </a:t>
            </a:r>
            <a:endParaRPr lang="en-GB" sz="100" u="sng" dirty="0">
              <a:solidFill>
                <a:srgbClr val="7030A0"/>
              </a:solidFill>
              <a:latin typeface="Comic Sans MS" panose="030F0702030302020204" pitchFamily="66" charset="0"/>
            </a:endParaRPr>
          </a:p>
          <a:p>
            <a:pPr>
              <a:spcAft>
                <a:spcPts val="0"/>
              </a:spcAft>
            </a:pPr>
            <a:endParaRPr lang="en-GB" sz="900" b="1" i="1" dirty="0">
              <a:solidFill>
                <a:srgbClr val="0070C0"/>
              </a:solidFill>
              <a:latin typeface="Comic Sans MS" panose="030F0702030302020204" pitchFamily="66" charset="0"/>
            </a:endParaRPr>
          </a:p>
          <a:p>
            <a:pPr>
              <a:spcAft>
                <a:spcPts val="0"/>
              </a:spcAft>
            </a:pPr>
            <a:endParaRPr lang="en-GB" sz="900" b="1" i="1" dirty="0">
              <a:solidFill>
                <a:srgbClr val="0070C0"/>
              </a:solidFill>
              <a:latin typeface="Comic Sans MS" panose="030F0702030302020204" pitchFamily="66" charset="0"/>
            </a:endParaRPr>
          </a:p>
          <a:p>
            <a:r>
              <a:rPr lang="en-GB" dirty="0">
                <a:solidFill>
                  <a:srgbClr val="7030A0"/>
                </a:solidFill>
                <a:latin typeface="Comic Sans MS" panose="030F0702030302020204" pitchFamily="66" charset="0"/>
              </a:rPr>
              <a:t>Do you agree or disagree? Maybe </a:t>
            </a:r>
          </a:p>
          <a:p>
            <a:r>
              <a:rPr lang="en-GB" dirty="0">
                <a:solidFill>
                  <a:srgbClr val="7030A0"/>
                </a:solidFill>
                <a:latin typeface="Comic Sans MS" panose="030F0702030302020204" pitchFamily="66" charset="0"/>
              </a:rPr>
              <a:t>you can see both sides of this argument.</a:t>
            </a:r>
          </a:p>
          <a:p>
            <a:endParaRPr lang="en-GB" sz="500" dirty="0">
              <a:solidFill>
                <a:srgbClr val="FF0000"/>
              </a:solidFill>
              <a:latin typeface="Comic Sans MS" panose="030F0702030302020204" pitchFamily="66" charset="0"/>
            </a:endParaRPr>
          </a:p>
          <a:p>
            <a:endParaRPr lang="en-GB" dirty="0">
              <a:latin typeface="Comic Sans MS" panose="030F0702030302020204" pitchFamily="66" charset="0"/>
            </a:endParaRPr>
          </a:p>
          <a:p>
            <a:endParaRPr lang="en-GB" dirty="0" smtClean="0">
              <a:latin typeface="Comic Sans MS" panose="030F0702030302020204" pitchFamily="66" charset="0"/>
            </a:endParaRPr>
          </a:p>
          <a:p>
            <a:endParaRPr lang="en-GB" dirty="0" smtClean="0">
              <a:latin typeface="Comic Sans MS" panose="030F0702030302020204" pitchFamily="66" charset="0"/>
            </a:endParaRPr>
          </a:p>
          <a:p>
            <a:endParaRPr lang="en-GB" dirty="0">
              <a:latin typeface="Comic Sans MS" panose="030F0702030302020204" pitchFamily="66" charset="0"/>
            </a:endParaRPr>
          </a:p>
          <a:p>
            <a:endParaRPr lang="en-GB" dirty="0" smtClean="0">
              <a:latin typeface="Comic Sans MS" panose="030F0702030302020204" pitchFamily="66" charset="0"/>
            </a:endParaRPr>
          </a:p>
          <a:p>
            <a:endParaRPr lang="en-GB" dirty="0">
              <a:latin typeface="Comic Sans MS" panose="030F0702030302020204" pitchFamily="66" charset="0"/>
            </a:endParaRPr>
          </a:p>
          <a:p>
            <a:endParaRPr lang="en-GB" dirty="0">
              <a:latin typeface="Comic Sans MS" panose="030F0702030302020204" pitchFamily="66" charset="0"/>
            </a:endParaRPr>
          </a:p>
        </p:txBody>
      </p:sp>
      <p:pic>
        <p:nvPicPr>
          <p:cNvPr id="3" name="Picture 2">
            <a:extLst>
              <a:ext uri="{FF2B5EF4-FFF2-40B4-BE49-F238E27FC236}">
                <a16:creationId xmlns:a16="http://schemas.microsoft.com/office/drawing/2014/main" id="{7915F0D0-D16D-4613-9F10-20CA1172A104}"/>
              </a:ext>
            </a:extLst>
          </p:cNvPr>
          <p:cNvPicPr>
            <a:picLocks noChangeAspect="1"/>
          </p:cNvPicPr>
          <p:nvPr/>
        </p:nvPicPr>
        <p:blipFill>
          <a:blip r:embed="rId2"/>
          <a:stretch>
            <a:fillRect/>
          </a:stretch>
        </p:blipFill>
        <p:spPr>
          <a:xfrm flipH="1">
            <a:off x="6994229" y="1781799"/>
            <a:ext cx="1857876" cy="1462319"/>
          </a:xfrm>
          <a:prstGeom prst="rect">
            <a:avLst/>
          </a:prstGeom>
        </p:spPr>
      </p:pic>
      <p:pic>
        <p:nvPicPr>
          <p:cNvPr id="9" name="Picture 8" descr="A screenshot of a social media post&#10;&#10;Description automatically generated">
            <a:extLst>
              <a:ext uri="{FF2B5EF4-FFF2-40B4-BE49-F238E27FC236}">
                <a16:creationId xmlns:a16="http://schemas.microsoft.com/office/drawing/2014/main" id="{ACD8667E-18B2-4D34-BB6E-AF29261A0A5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612030">
            <a:off x="5677455" y="396818"/>
            <a:ext cx="1612009" cy="2155638"/>
          </a:xfrm>
          <a:prstGeom prst="rect">
            <a:avLst/>
          </a:prstGeom>
          <a:ln>
            <a:solidFill>
              <a:schemeClr val="tx1"/>
            </a:solidFill>
          </a:ln>
        </p:spPr>
      </p:pic>
      <p:pic>
        <p:nvPicPr>
          <p:cNvPr id="10" name="Picture 9">
            <a:extLst>
              <a:ext uri="{FF2B5EF4-FFF2-40B4-BE49-F238E27FC236}">
                <a16:creationId xmlns:a16="http://schemas.microsoft.com/office/drawing/2014/main" id="{DB1896BC-9CD2-4CEA-A7B2-7B5BC187EAB6}"/>
              </a:ext>
            </a:extLst>
          </p:cNvPr>
          <p:cNvPicPr>
            <a:picLocks noChangeAspect="1"/>
          </p:cNvPicPr>
          <p:nvPr/>
        </p:nvPicPr>
        <p:blipFill>
          <a:blip r:embed="rId4"/>
          <a:stretch>
            <a:fillRect/>
          </a:stretch>
        </p:blipFill>
        <p:spPr>
          <a:xfrm>
            <a:off x="5030923" y="1222200"/>
            <a:ext cx="1241591" cy="658293"/>
          </a:xfrm>
          <a:prstGeom prst="rect">
            <a:avLst/>
          </a:prstGeom>
        </p:spPr>
      </p:pic>
      <p:sp>
        <p:nvSpPr>
          <p:cNvPr id="4" name="TextBox 3">
            <a:extLst>
              <a:ext uri="{FF2B5EF4-FFF2-40B4-BE49-F238E27FC236}">
                <a16:creationId xmlns:a16="http://schemas.microsoft.com/office/drawing/2014/main" id="{64860D85-6C90-4782-9F84-8CFCD960CBAC}"/>
              </a:ext>
            </a:extLst>
          </p:cNvPr>
          <p:cNvSpPr txBox="1"/>
          <p:nvPr/>
        </p:nvSpPr>
        <p:spPr>
          <a:xfrm>
            <a:off x="355341" y="5475118"/>
            <a:ext cx="8496764" cy="1077218"/>
          </a:xfrm>
          <a:prstGeom prst="rect">
            <a:avLst/>
          </a:prstGeom>
          <a:solidFill>
            <a:schemeClr val="bg1"/>
          </a:solidFill>
        </p:spPr>
        <p:txBody>
          <a:bodyPr wrap="square" rtlCol="0">
            <a:spAutoFit/>
          </a:bodyPr>
          <a:lstStyle/>
          <a:p>
            <a:r>
              <a:rPr lang="en-GB" sz="1600" b="1" dirty="0">
                <a:solidFill>
                  <a:srgbClr val="7030A0"/>
                </a:solidFill>
                <a:latin typeface="Comic Sans MS" panose="030F0702030302020204" pitchFamily="66" charset="0"/>
              </a:rPr>
              <a:t>Today’s LOs:</a:t>
            </a:r>
          </a:p>
          <a:p>
            <a:r>
              <a:rPr lang="en-GB" sz="1600" b="1" dirty="0">
                <a:solidFill>
                  <a:srgbClr val="FF0000"/>
                </a:solidFill>
                <a:latin typeface="Comic Sans MS" panose="030F0702030302020204" pitchFamily="66" charset="0"/>
              </a:rPr>
              <a:t>Challenge: </a:t>
            </a:r>
            <a:r>
              <a:rPr lang="en-GB" sz="1600" dirty="0">
                <a:latin typeface="Comic Sans MS" panose="030F0702030302020204" pitchFamily="66" charset="0"/>
              </a:rPr>
              <a:t>Describe how different life events and circumstances can affect our mental health and emotional wellbeing through adolescence and adulthood. Describe strategies to manage these</a:t>
            </a:r>
            <a:r>
              <a:rPr lang="en-GB" sz="1600" dirty="0" smtClean="0">
                <a:latin typeface="Comic Sans MS" panose="030F0702030302020204" pitchFamily="66" charset="0"/>
              </a:rPr>
              <a:t>.</a:t>
            </a:r>
            <a:endParaRPr lang="en-GB" sz="1600" dirty="0">
              <a:latin typeface="Comic Sans MS" panose="030F0702030302020204" pitchFamily="66" charset="0"/>
            </a:endParaRPr>
          </a:p>
        </p:txBody>
      </p:sp>
    </p:spTree>
    <p:extLst>
      <p:ext uri="{BB962C8B-B14F-4D97-AF65-F5344CB8AC3E}">
        <p14:creationId xmlns:p14="http://schemas.microsoft.com/office/powerpoint/2010/main" val="157719987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5048</TotalTime>
  <Words>510</Words>
  <Application>Microsoft Office PowerPoint</Application>
  <PresentationFormat>On-screen Show (4:3)</PresentationFormat>
  <Paragraphs>47</Paragraphs>
  <Slides>5</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vt:i4>
      </vt:variant>
    </vt:vector>
  </HeadingPairs>
  <TitlesOfParts>
    <vt:vector size="13" baseType="lpstr">
      <vt:lpstr>Arial</vt:lpstr>
      <vt:lpstr>Calibri</vt:lpstr>
      <vt:lpstr>Calibri Light</vt:lpstr>
      <vt:lpstr>Comic Sans MS</vt:lpstr>
      <vt:lpstr>FreeSans</vt:lpstr>
      <vt:lpstr>Noto Sans CJK SC Regular</vt:lpstr>
      <vt:lpstr>Times New Roman</vt:lpstr>
      <vt:lpstr>Office Theme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Paul Wassell</dc:creator>
  <cp:keywords>ks5 pshe</cp:keywords>
  <cp:lastModifiedBy>Jason Howell</cp:lastModifiedBy>
  <cp:revision>396</cp:revision>
  <dcterms:created xsi:type="dcterms:W3CDTF">2017-06-06T08:43:46Z</dcterms:created>
  <dcterms:modified xsi:type="dcterms:W3CDTF">2022-05-08T18:14:26Z</dcterms:modified>
</cp:coreProperties>
</file>