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8" r:id="rId2"/>
    <p:sldId id="260" r:id="rId3"/>
    <p:sldId id="262" r:id="rId4"/>
    <p:sldId id="261" r:id="rId5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2D85"/>
    <a:srgbClr val="FF66CC"/>
    <a:srgbClr val="BB86D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67ED0F-C8AB-4BB9-BA98-205C2AB3913A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0A499A-8FAC-4113-B41A-65CE5E598B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236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4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75" indent="0" algn="ctr">
              <a:buNone/>
              <a:defRPr sz="1499"/>
            </a:lvl2pPr>
            <a:lvl3pPr marL="685550" indent="0" algn="ctr">
              <a:buNone/>
              <a:defRPr sz="1351"/>
            </a:lvl3pPr>
            <a:lvl4pPr marL="1028323" indent="0" algn="ctr">
              <a:buNone/>
              <a:defRPr sz="1200"/>
            </a:lvl4pPr>
            <a:lvl5pPr marL="1371097" indent="0" algn="ctr">
              <a:buNone/>
              <a:defRPr sz="1200"/>
            </a:lvl5pPr>
            <a:lvl6pPr marL="1713873" indent="0" algn="ctr">
              <a:buNone/>
              <a:defRPr sz="1200"/>
            </a:lvl6pPr>
            <a:lvl7pPr marL="2056646" indent="0" algn="ctr">
              <a:buNone/>
              <a:defRPr sz="1200"/>
            </a:lvl7pPr>
            <a:lvl8pPr marL="2399420" indent="0" algn="ctr">
              <a:buNone/>
              <a:defRPr sz="1200"/>
            </a:lvl8pPr>
            <a:lvl9pPr marL="2742198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1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47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23" y="2469625"/>
            <a:ext cx="5915025" cy="4120620"/>
          </a:xfrm>
        </p:spPr>
        <p:txBody>
          <a:bodyPr anchor="b"/>
          <a:lstStyle>
            <a:lvl1pPr>
              <a:defRPr sz="44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23" y="662923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775" indent="0">
              <a:buNone/>
              <a:defRPr sz="1499">
                <a:solidFill>
                  <a:schemeClr val="tx1">
                    <a:tint val="75000"/>
                  </a:schemeClr>
                </a:solidFill>
              </a:defRPr>
            </a:lvl2pPr>
            <a:lvl3pPr marL="685550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32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0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87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64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4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1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4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835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7" y="527406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5" y="2428351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75" indent="0">
              <a:buNone/>
              <a:defRPr sz="1499" b="1"/>
            </a:lvl2pPr>
            <a:lvl3pPr marL="685550" indent="0">
              <a:buNone/>
              <a:defRPr sz="1351" b="1"/>
            </a:lvl3pPr>
            <a:lvl4pPr marL="1028323" indent="0">
              <a:buNone/>
              <a:defRPr sz="1200" b="1"/>
            </a:lvl4pPr>
            <a:lvl5pPr marL="1371097" indent="0">
              <a:buNone/>
              <a:defRPr sz="1200" b="1"/>
            </a:lvl5pPr>
            <a:lvl6pPr marL="1713873" indent="0">
              <a:buNone/>
              <a:defRPr sz="1200" b="1"/>
            </a:lvl6pPr>
            <a:lvl7pPr marL="2056646" indent="0">
              <a:buNone/>
              <a:defRPr sz="1200" b="1"/>
            </a:lvl7pPr>
            <a:lvl8pPr marL="2399420" indent="0">
              <a:buNone/>
              <a:defRPr sz="1200" b="1"/>
            </a:lvl8pPr>
            <a:lvl9pPr marL="2742198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5" y="3618444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6" y="2428351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75" indent="0">
              <a:buNone/>
              <a:defRPr sz="1499" b="1"/>
            </a:lvl2pPr>
            <a:lvl3pPr marL="685550" indent="0">
              <a:buNone/>
              <a:defRPr sz="1351" b="1"/>
            </a:lvl3pPr>
            <a:lvl4pPr marL="1028323" indent="0">
              <a:buNone/>
              <a:defRPr sz="1200" b="1"/>
            </a:lvl4pPr>
            <a:lvl5pPr marL="1371097" indent="0">
              <a:buNone/>
              <a:defRPr sz="1200" b="1"/>
            </a:lvl5pPr>
            <a:lvl6pPr marL="1713873" indent="0">
              <a:buNone/>
              <a:defRPr sz="1200" b="1"/>
            </a:lvl6pPr>
            <a:lvl7pPr marL="2056646" indent="0">
              <a:buNone/>
              <a:defRPr sz="1200" b="1"/>
            </a:lvl7pPr>
            <a:lvl8pPr marL="2399420" indent="0">
              <a:buNone/>
              <a:defRPr sz="1200" b="1"/>
            </a:lvl8pPr>
            <a:lvl9pPr marL="2742198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6" y="3618444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065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7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776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51" y="1426294"/>
            <a:ext cx="3471863" cy="7039681"/>
          </a:xfrm>
        </p:spPr>
        <p:txBody>
          <a:bodyPr/>
          <a:lstStyle>
            <a:lvl1pPr>
              <a:defRPr sz="2401"/>
            </a:lvl1pPr>
            <a:lvl2pPr>
              <a:defRPr sz="2100"/>
            </a:lvl2pPr>
            <a:lvl3pPr>
              <a:defRPr sz="1800"/>
            </a:lvl3pPr>
            <a:lvl4pPr>
              <a:defRPr sz="1499"/>
            </a:lvl4pPr>
            <a:lvl5pPr>
              <a:defRPr sz="1499"/>
            </a:lvl5pPr>
            <a:lvl6pPr>
              <a:defRPr sz="1499"/>
            </a:lvl6pPr>
            <a:lvl7pPr>
              <a:defRPr sz="1499"/>
            </a:lvl7pPr>
            <a:lvl8pPr>
              <a:defRPr sz="1499"/>
            </a:lvl8pPr>
            <a:lvl9pPr>
              <a:defRPr sz="14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3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775" indent="0">
              <a:buNone/>
              <a:defRPr sz="1050"/>
            </a:lvl2pPr>
            <a:lvl3pPr marL="685550" indent="0">
              <a:buNone/>
              <a:defRPr sz="900"/>
            </a:lvl3pPr>
            <a:lvl4pPr marL="1028323" indent="0">
              <a:buNone/>
              <a:defRPr sz="750"/>
            </a:lvl4pPr>
            <a:lvl5pPr marL="1371097" indent="0">
              <a:buNone/>
              <a:defRPr sz="750"/>
            </a:lvl5pPr>
            <a:lvl6pPr marL="1713873" indent="0">
              <a:buNone/>
              <a:defRPr sz="750"/>
            </a:lvl6pPr>
            <a:lvl7pPr marL="2056646" indent="0">
              <a:buNone/>
              <a:defRPr sz="750"/>
            </a:lvl7pPr>
            <a:lvl8pPr marL="2399420" indent="0">
              <a:buNone/>
              <a:defRPr sz="750"/>
            </a:lvl8pPr>
            <a:lvl9pPr marL="2742198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9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51" y="1426294"/>
            <a:ext cx="3471863" cy="7039681"/>
          </a:xfrm>
        </p:spPr>
        <p:txBody>
          <a:bodyPr anchor="t"/>
          <a:lstStyle>
            <a:lvl1pPr marL="0" indent="0">
              <a:buNone/>
              <a:defRPr sz="2401"/>
            </a:lvl1pPr>
            <a:lvl2pPr marL="342775" indent="0">
              <a:buNone/>
              <a:defRPr sz="2100"/>
            </a:lvl2pPr>
            <a:lvl3pPr marL="685550" indent="0">
              <a:buNone/>
              <a:defRPr sz="1800"/>
            </a:lvl3pPr>
            <a:lvl4pPr marL="1028323" indent="0">
              <a:buNone/>
              <a:defRPr sz="1499"/>
            </a:lvl4pPr>
            <a:lvl5pPr marL="1371097" indent="0">
              <a:buNone/>
              <a:defRPr sz="1499"/>
            </a:lvl5pPr>
            <a:lvl6pPr marL="1713873" indent="0">
              <a:buNone/>
              <a:defRPr sz="1499"/>
            </a:lvl6pPr>
            <a:lvl7pPr marL="2056646" indent="0">
              <a:buNone/>
              <a:defRPr sz="1499"/>
            </a:lvl7pPr>
            <a:lvl8pPr marL="2399420" indent="0">
              <a:buNone/>
              <a:defRPr sz="1499"/>
            </a:lvl8pPr>
            <a:lvl9pPr marL="2742198" indent="0">
              <a:buNone/>
              <a:defRPr sz="149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3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775" indent="0">
              <a:buNone/>
              <a:defRPr sz="1050"/>
            </a:lvl2pPr>
            <a:lvl3pPr marL="685550" indent="0">
              <a:buNone/>
              <a:defRPr sz="900"/>
            </a:lvl3pPr>
            <a:lvl4pPr marL="1028323" indent="0">
              <a:buNone/>
              <a:defRPr sz="750"/>
            </a:lvl4pPr>
            <a:lvl5pPr marL="1371097" indent="0">
              <a:buNone/>
              <a:defRPr sz="750"/>
            </a:lvl5pPr>
            <a:lvl6pPr marL="1713873" indent="0">
              <a:buNone/>
              <a:defRPr sz="750"/>
            </a:lvl6pPr>
            <a:lvl7pPr marL="2056646" indent="0">
              <a:buNone/>
              <a:defRPr sz="750"/>
            </a:lvl7pPr>
            <a:lvl8pPr marL="2399420" indent="0">
              <a:buNone/>
              <a:defRPr sz="750"/>
            </a:lvl8pPr>
            <a:lvl9pPr marL="2742198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50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778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7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7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56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6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6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40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4D0B2-CB52-4E36-9C52-F3C646415746}" type="datetimeFigureOut">
              <a:rPr lang="en-GB" smtClean="0"/>
              <a:t>24/05/2024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21" y="9181408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40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40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55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87" indent="-171387" algn="l" defTabSz="68555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60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35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3pPr>
      <a:lvl4pPr marL="1199711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2485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257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033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0811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3582" indent="-171387" algn="l" defTabSz="685550" rtl="0" eaLnBrk="1" latinLnBrk="0" hangingPunct="1">
        <a:lnSpc>
          <a:spcPct val="90000"/>
        </a:lnSpc>
        <a:spcBef>
          <a:spcPts val="376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775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550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323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097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3873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6646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399420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2198" algn="l" defTabSz="68555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06453"/>
              </p:ext>
            </p:extLst>
          </p:nvPr>
        </p:nvGraphicFramePr>
        <p:xfrm>
          <a:off x="0" y="1274867"/>
          <a:ext cx="6858000" cy="8342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81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98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044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subject is carried out in A1?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22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many classrooms are there in Science?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2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subjects might you do in H1-H10?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522444"/>
                  </a:ext>
                </a:extLst>
              </a:tr>
              <a:tr h="50922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Name one room where you might find some Technology going on?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028197"/>
                  </a:ext>
                </a:extLst>
              </a:tr>
              <a:tr h="50922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There are two rooms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where you might have PE. What are they?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901"/>
                  </a:ext>
                </a:extLst>
              </a:tr>
              <a:tr h="34508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Where might you go for lunch?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044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Where is the medical room located?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274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you need a bit of extra help you might spend time in the Inclusion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Centre. What is upstairs?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525265"/>
                  </a:ext>
                </a:extLst>
              </a:tr>
              <a:tr h="61639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Why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do rooms Q1 – Q8 start with the letter ‘Q’ do you think?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639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which subject block will you find the Library?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639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located near the Caretaker’s Hut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that might be useful?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427345"/>
                  </a:ext>
                </a:extLst>
              </a:tr>
              <a:tr h="891237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Apart from the Kitchen/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Dining room, where else might you be able to buy food if you are not in the Sixth Form?</a:t>
                      </a:r>
                      <a:endParaRPr lang="en-GB" sz="1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28590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you had a question about almost anything during the day, the staff at the Student Hub would help. Where would you find it?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3864317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4776" y="628536"/>
            <a:ext cx="664845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i="1" dirty="0">
                <a:latin typeface="Century Gothic" panose="020B0502020202020204" pitchFamily="34" charset="0"/>
              </a:rPr>
              <a:t>Using the </a:t>
            </a:r>
            <a:r>
              <a:rPr lang="en-GB" sz="1300" b="1" i="1" dirty="0">
                <a:latin typeface="Century Gothic" panose="020B0502020202020204" pitchFamily="34" charset="0"/>
              </a:rPr>
              <a:t>PHS School Site Map, </a:t>
            </a:r>
            <a:r>
              <a:rPr lang="en-GB" sz="1300" i="1" dirty="0">
                <a:latin typeface="Century Gothic" panose="020B0502020202020204" pitchFamily="34" charset="0"/>
              </a:rPr>
              <a:t>try to find answers to the following questions:</a:t>
            </a:r>
          </a:p>
          <a:p>
            <a:r>
              <a:rPr lang="en-GB" sz="1300" i="1" dirty="0">
                <a:latin typeface="Century Gothic" panose="020B0502020202020204" pitchFamily="34" charset="0"/>
              </a:rPr>
              <a:t>(rooms in brackets mean they are upstairs in the that Block or area)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" y="0"/>
            <a:ext cx="6648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dirty="0">
                <a:solidFill>
                  <a:prstClr val="black"/>
                </a:solidFill>
                <a:latin typeface="BubbleGum" panose="00000400000000000000" pitchFamily="2" charset="0"/>
              </a:rPr>
              <a:t>WHERE IS EVERYTHING?!</a:t>
            </a:r>
          </a:p>
        </p:txBody>
      </p:sp>
    </p:spTree>
    <p:extLst>
      <p:ext uri="{BB962C8B-B14F-4D97-AF65-F5344CB8AC3E}">
        <p14:creationId xmlns:p14="http://schemas.microsoft.com/office/powerpoint/2010/main" val="3710042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775" y="810748"/>
            <a:ext cx="664845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Now study the dummy timetable below. This is not your actual timetable for next year – you will find this out when you arrive on your first day in school in September.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This shows you our two week timetable with Week 1 (e.g. 1Mon) and Week 2 (e.g. 2Mon).  You will notice that each week is different.  Along the top is the lesson number (e.g. 1; 2, </a:t>
            </a:r>
            <a:r>
              <a:rPr lang="en-GB" sz="1600" dirty="0" err="1">
                <a:latin typeface="Century Gothic" panose="020B0502020202020204" pitchFamily="34" charset="0"/>
              </a:rPr>
              <a:t>etc</a:t>
            </a:r>
            <a:r>
              <a:rPr lang="en-GB" sz="1600" dirty="0">
                <a:latin typeface="Century Gothic" panose="020B0502020202020204" pitchFamily="34" charset="0"/>
              </a:rPr>
              <a:t>)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The timetable shows (using 1Mon1 as the example):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 subject e.g. Technology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 teachers initials e.g. HW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 room number e.g. T9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Now use the timetable to answer the questions on the next slide 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775" y="0"/>
            <a:ext cx="6648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dirty="0">
                <a:solidFill>
                  <a:prstClr val="black"/>
                </a:solidFill>
                <a:latin typeface="BubbleGum" panose="00000400000000000000" pitchFamily="2" charset="0"/>
              </a:rPr>
              <a:t>FINDING MY WAY AROUND (1)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1" t="15254" r="81061" b="34870"/>
          <a:stretch/>
        </p:blipFill>
        <p:spPr>
          <a:xfrm>
            <a:off x="299522" y="4498274"/>
            <a:ext cx="6258955" cy="513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70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724251"/>
            <a:ext cx="6858000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Imagine you were telling your parent/carer how you moved around from lesson to lesson – can you write clear directions using the </a:t>
            </a:r>
            <a:r>
              <a:rPr lang="en-GB" sz="1600" b="1" dirty="0">
                <a:latin typeface="Century Gothic" panose="020B0502020202020204" pitchFamily="34" charset="0"/>
              </a:rPr>
              <a:t>PHS School Site Map </a:t>
            </a:r>
            <a:r>
              <a:rPr lang="en-GB" sz="1600" dirty="0">
                <a:latin typeface="Century Gothic" panose="020B0502020202020204" pitchFamily="34" charset="0"/>
              </a:rPr>
              <a:t>to help for the three examples below?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1. It is Week 1 Monday morning.  You have just had Technology in T9 and need to go to English Literature in E1 – how would you get there?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E1, I would…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400" i="1" dirty="0">
                <a:latin typeface="Century Gothic" panose="020B0502020202020204" pitchFamily="34" charset="0"/>
              </a:rPr>
              <a:t>Can you also find when on the timetable you do the reverse journey from English Literature back to a (different) Technology Room: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2. It is Week 1 Wednesday morning.  You have just had Science in S1 and you need to go to Art in A3 – how would you get there?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A3, I would…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400" i="1" dirty="0">
                <a:latin typeface="Century Gothic" panose="020B0502020202020204" pitchFamily="34" charset="0"/>
              </a:rPr>
              <a:t>Can you also find how many Science and Art lessons you have during each two week cycle:          Science:             Art:     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3. It is Week 2 Thursday morning.  You have just had Maths in M3 &amp; you need to go to History in H1 – how would you get there 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H1, I would…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1400" i="1" dirty="0">
                <a:latin typeface="Century Gothic" panose="020B0502020202020204" pitchFamily="34" charset="0"/>
              </a:rPr>
              <a:t>What have you noticed about the room letters for most of the subjects on your timetable</a:t>
            </a:r>
          </a:p>
          <a:p>
            <a:endParaRPr lang="en-GB" sz="1400" i="1" dirty="0">
              <a:latin typeface="Century Gothic" panose="020B0502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775" y="0"/>
            <a:ext cx="6648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dirty="0">
                <a:solidFill>
                  <a:prstClr val="black"/>
                </a:solidFill>
                <a:latin typeface="BubbleGum" panose="00000400000000000000" pitchFamily="2" charset="0"/>
              </a:rPr>
              <a:t>FINDING MY WAY AROUND (1)</a:t>
            </a:r>
          </a:p>
        </p:txBody>
      </p:sp>
    </p:spTree>
    <p:extLst>
      <p:ext uri="{BB962C8B-B14F-4D97-AF65-F5344CB8AC3E}">
        <p14:creationId xmlns:p14="http://schemas.microsoft.com/office/powerpoint/2010/main" val="3231863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724251"/>
            <a:ext cx="685800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There are clearly times when you don’t just need to get between lessons but to and from other places in the school</a:t>
            </a:r>
          </a:p>
          <a:p>
            <a:r>
              <a:rPr lang="en-GB" sz="1600" dirty="0">
                <a:latin typeface="Century Gothic" panose="020B0502020202020204" pitchFamily="34" charset="0"/>
              </a:rPr>
              <a:t>Imagine you were in charge of telling others how to find their way around – can you write clear directions using the map to help?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1. If you start at the </a:t>
            </a:r>
            <a:r>
              <a:rPr lang="en-GB" sz="1600" b="1" dirty="0">
                <a:latin typeface="Century Gothic" panose="020B0502020202020204" pitchFamily="34" charset="0"/>
              </a:rPr>
              <a:t>student entrance</a:t>
            </a:r>
            <a:r>
              <a:rPr lang="en-GB" sz="1600" dirty="0">
                <a:latin typeface="Century Gothic" panose="020B0502020202020204" pitchFamily="34" charset="0"/>
              </a:rPr>
              <a:t>, how would you get to the Drama Studio?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the Drama Studio, I would…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2. If you had Science just before break, how would you get to the </a:t>
            </a:r>
            <a:r>
              <a:rPr lang="en-GB" sz="1600" b="1" dirty="0">
                <a:latin typeface="Century Gothic" panose="020B0502020202020204" pitchFamily="34" charset="0"/>
              </a:rPr>
              <a:t>Dining Room </a:t>
            </a:r>
            <a:r>
              <a:rPr lang="en-GB" sz="1600" dirty="0">
                <a:latin typeface="Century Gothic" panose="020B0502020202020204" pitchFamily="34" charset="0"/>
              </a:rPr>
              <a:t>to buy a snack?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the Dining Room, I would…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3. If you had Art last lesson, how would you find your way to the </a:t>
            </a:r>
            <a:r>
              <a:rPr lang="en-GB" sz="1600" b="1" dirty="0">
                <a:latin typeface="Century Gothic" panose="020B0502020202020204" pitchFamily="34" charset="0"/>
              </a:rPr>
              <a:t>cycle shed </a:t>
            </a:r>
            <a:r>
              <a:rPr lang="en-GB" sz="1600" dirty="0">
                <a:latin typeface="Century Gothic" panose="020B0502020202020204" pitchFamily="34" charset="0"/>
              </a:rPr>
              <a:t>to pick up your bike to get home?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get to the cycle shed, I would…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algn="ctr"/>
            <a:endParaRPr lang="en-GB" sz="1000" i="1" dirty="0">
              <a:latin typeface="Century Gothic" panose="020B0502020202020204" pitchFamily="34" charset="0"/>
            </a:endParaRPr>
          </a:p>
          <a:p>
            <a:pPr algn="ctr"/>
            <a:r>
              <a:rPr lang="en-GB" sz="1200" i="1" dirty="0">
                <a:latin typeface="Century Gothic" panose="020B0502020202020204" pitchFamily="34" charset="0"/>
              </a:rPr>
              <a:t>Well done for having a go at these tasks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775" y="0"/>
            <a:ext cx="6648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dirty="0">
                <a:solidFill>
                  <a:prstClr val="black"/>
                </a:solidFill>
                <a:latin typeface="BubbleGum" panose="00000400000000000000" pitchFamily="2" charset="0"/>
              </a:rPr>
              <a:t>FINDING MY WAY AROUND (2)</a:t>
            </a:r>
          </a:p>
        </p:txBody>
      </p:sp>
    </p:spTree>
    <p:extLst>
      <p:ext uri="{BB962C8B-B14F-4D97-AF65-F5344CB8AC3E}">
        <p14:creationId xmlns:p14="http://schemas.microsoft.com/office/powerpoint/2010/main" val="264423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1854</TotalTime>
  <Words>742</Words>
  <Application>Microsoft Office PowerPoint</Application>
  <PresentationFormat>A4 Paper (210x297 mm)</PresentationFormat>
  <Paragraphs>92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BubbleGum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Marner</dc:creator>
  <cp:lastModifiedBy>Zoe Budding</cp:lastModifiedBy>
  <cp:revision>98</cp:revision>
  <dcterms:created xsi:type="dcterms:W3CDTF">2020-04-09T12:00:21Z</dcterms:created>
  <dcterms:modified xsi:type="dcterms:W3CDTF">2024-05-24T14:21:45Z</dcterms:modified>
</cp:coreProperties>
</file>