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73" r:id="rId3"/>
    <p:sldId id="261" r:id="rId4"/>
    <p:sldId id="258" r:id="rId5"/>
    <p:sldId id="259" r:id="rId6"/>
    <p:sldId id="264" r:id="rId7"/>
    <p:sldId id="355" r:id="rId8"/>
    <p:sldId id="265" r:id="rId9"/>
    <p:sldId id="270" r:id="rId10"/>
    <p:sldId id="356" r:id="rId11"/>
    <p:sldId id="357" r:id="rId12"/>
    <p:sldId id="352" r:id="rId13"/>
    <p:sldId id="274" r:id="rId14"/>
    <p:sldId id="275" r:id="rId15"/>
    <p:sldId id="342" r:id="rId16"/>
    <p:sldId id="353" r:id="rId17"/>
    <p:sldId id="35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330F47-1073-4773-969B-648D80E00981}" type="datetimeFigureOut">
              <a:rPr lang="en-GB" smtClean="0"/>
              <a:t>19/06/2023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43A676-F8C9-4E02-9633-E3C681745C5D}" type="slidenum">
              <a:rPr lang="en-GB" smtClean="0"/>
              <a:t>‹#›</a:t>
            </a:fld>
            <a:endParaRPr lang="en-GB"/>
          </a:p>
        </p:txBody>
      </p:sp>
    </p:spTree>
    <p:extLst>
      <p:ext uri="{BB962C8B-B14F-4D97-AF65-F5344CB8AC3E}">
        <p14:creationId xmlns:p14="http://schemas.microsoft.com/office/powerpoint/2010/main" val="3090188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043A676-F8C9-4E02-9633-E3C681745C5D}" type="slidenum">
              <a:rPr lang="en-GB" smtClean="0"/>
              <a:t>1</a:t>
            </a:fld>
            <a:endParaRPr lang="en-GB"/>
          </a:p>
        </p:txBody>
      </p:sp>
    </p:spTree>
    <p:extLst>
      <p:ext uri="{BB962C8B-B14F-4D97-AF65-F5344CB8AC3E}">
        <p14:creationId xmlns:p14="http://schemas.microsoft.com/office/powerpoint/2010/main" val="40681911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year we have had various visiting students with us: here is a selection. They have often visited us in Language Club and shared their knowledge. Some of you knew Sebastian and Pedro from Colombia, or our Year 12 Italians: Pierpaolo, Alfredo, Elsa and Elenora. We had 3 Germans with us for a month and next half term we will have a number of guests with us at Pershore: 6 Germans will be with us in the first week, followed by 5 students from Spain and we will also have an Italian with us as well as a couple of students from France. </a:t>
            </a:r>
          </a:p>
        </p:txBody>
      </p:sp>
      <p:sp>
        <p:nvSpPr>
          <p:cNvPr id="4" name="Slide Number Placeholder 3"/>
          <p:cNvSpPr>
            <a:spLocks noGrp="1"/>
          </p:cNvSpPr>
          <p:nvPr>
            <p:ph type="sldNum" sz="quarter" idx="5"/>
          </p:nvPr>
        </p:nvSpPr>
        <p:spPr/>
        <p:txBody>
          <a:bodyPr/>
          <a:lstStyle/>
          <a:p>
            <a:fld id="{9043A676-F8C9-4E02-9633-E3C681745C5D}" type="slidenum">
              <a:rPr lang="en-GB" smtClean="0"/>
              <a:t>4</a:t>
            </a:fld>
            <a:endParaRPr lang="en-GB"/>
          </a:p>
        </p:txBody>
      </p:sp>
    </p:spTree>
    <p:extLst>
      <p:ext uri="{BB962C8B-B14F-4D97-AF65-F5344CB8AC3E}">
        <p14:creationId xmlns:p14="http://schemas.microsoft.com/office/powerpoint/2010/main" val="20106448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German Exchange – this isn’t just about learning more German, but about friendships being made and getting to know another country and culture</a:t>
            </a:r>
          </a:p>
        </p:txBody>
      </p:sp>
      <p:sp>
        <p:nvSpPr>
          <p:cNvPr id="4" name="Slide Number Placeholder 3"/>
          <p:cNvSpPr>
            <a:spLocks noGrp="1"/>
          </p:cNvSpPr>
          <p:nvPr>
            <p:ph type="sldNum" sz="quarter" idx="5"/>
          </p:nvPr>
        </p:nvSpPr>
        <p:spPr/>
        <p:txBody>
          <a:bodyPr/>
          <a:lstStyle/>
          <a:p>
            <a:fld id="{9043A676-F8C9-4E02-9633-E3C681745C5D}" type="slidenum">
              <a:rPr lang="en-GB" smtClean="0"/>
              <a:t>5</a:t>
            </a:fld>
            <a:endParaRPr lang="en-GB"/>
          </a:p>
        </p:txBody>
      </p:sp>
    </p:spTree>
    <p:extLst>
      <p:ext uri="{BB962C8B-B14F-4D97-AF65-F5344CB8AC3E}">
        <p14:creationId xmlns:p14="http://schemas.microsoft.com/office/powerpoint/2010/main" val="26348040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undertook various activities with the Germans and they were very much part of the school. On the Monday, students taking part in the exchange got to know each other well by having to cope with various challenges (and the weather!) at Aztec! </a:t>
            </a:r>
          </a:p>
        </p:txBody>
      </p:sp>
      <p:sp>
        <p:nvSpPr>
          <p:cNvPr id="4" name="Slide Number Placeholder 3"/>
          <p:cNvSpPr>
            <a:spLocks noGrp="1"/>
          </p:cNvSpPr>
          <p:nvPr>
            <p:ph type="sldNum" sz="quarter" idx="5"/>
          </p:nvPr>
        </p:nvSpPr>
        <p:spPr/>
        <p:txBody>
          <a:bodyPr/>
          <a:lstStyle/>
          <a:p>
            <a:fld id="{9043A676-F8C9-4E02-9633-E3C681745C5D}" type="slidenum">
              <a:rPr lang="en-GB" smtClean="0"/>
              <a:t>6</a:t>
            </a:fld>
            <a:endParaRPr lang="en-GB"/>
          </a:p>
        </p:txBody>
      </p:sp>
    </p:spTree>
    <p:extLst>
      <p:ext uri="{BB962C8B-B14F-4D97-AF65-F5344CB8AC3E}">
        <p14:creationId xmlns:p14="http://schemas.microsoft.com/office/powerpoint/2010/main" val="18333717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few impressions of Bad Neustadt an der Saale where we will be returning to. Note that Pershore features on the maypole which is in the centre of the town. </a:t>
            </a:r>
          </a:p>
        </p:txBody>
      </p:sp>
      <p:sp>
        <p:nvSpPr>
          <p:cNvPr id="4" name="Slide Number Placeholder 3"/>
          <p:cNvSpPr>
            <a:spLocks noGrp="1"/>
          </p:cNvSpPr>
          <p:nvPr>
            <p:ph type="sldNum" sz="quarter" idx="5"/>
          </p:nvPr>
        </p:nvSpPr>
        <p:spPr/>
        <p:txBody>
          <a:bodyPr/>
          <a:lstStyle/>
          <a:p>
            <a:fld id="{9043A676-F8C9-4E02-9633-E3C681745C5D}" type="slidenum">
              <a:rPr lang="en-GB" smtClean="0"/>
              <a:t>7</a:t>
            </a:fld>
            <a:endParaRPr lang="en-GB"/>
          </a:p>
        </p:txBody>
      </p:sp>
    </p:spTree>
    <p:extLst>
      <p:ext uri="{BB962C8B-B14F-4D97-AF65-F5344CB8AC3E}">
        <p14:creationId xmlns:p14="http://schemas.microsoft.com/office/powerpoint/2010/main" val="6986525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club has been very popular and has focused on not only the tradition of Day of the Dead, but also the language spoken in Mexico (with the help of the MFL department), the geography of Mexico (with the Geography department), students made biscuits on the theme (with the Food department)….</a:t>
            </a:r>
          </a:p>
        </p:txBody>
      </p:sp>
      <p:sp>
        <p:nvSpPr>
          <p:cNvPr id="4" name="Slide Number Placeholder 3"/>
          <p:cNvSpPr>
            <a:spLocks noGrp="1"/>
          </p:cNvSpPr>
          <p:nvPr>
            <p:ph type="sldNum" sz="quarter" idx="5"/>
          </p:nvPr>
        </p:nvSpPr>
        <p:spPr/>
        <p:txBody>
          <a:bodyPr/>
          <a:lstStyle/>
          <a:p>
            <a:fld id="{9043A676-F8C9-4E02-9633-E3C681745C5D}" type="slidenum">
              <a:rPr lang="en-GB" smtClean="0"/>
              <a:t>8</a:t>
            </a:fld>
            <a:endParaRPr lang="en-GB"/>
          </a:p>
        </p:txBody>
      </p:sp>
    </p:spTree>
    <p:extLst>
      <p:ext uri="{BB962C8B-B14F-4D97-AF65-F5344CB8AC3E}">
        <p14:creationId xmlns:p14="http://schemas.microsoft.com/office/powerpoint/2010/main" val="9818510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the Art Department helped with this creepy art project! </a:t>
            </a:r>
          </a:p>
        </p:txBody>
      </p:sp>
      <p:sp>
        <p:nvSpPr>
          <p:cNvPr id="4" name="Slide Number Placeholder 3"/>
          <p:cNvSpPr>
            <a:spLocks noGrp="1"/>
          </p:cNvSpPr>
          <p:nvPr>
            <p:ph type="sldNum" sz="quarter" idx="5"/>
          </p:nvPr>
        </p:nvSpPr>
        <p:spPr/>
        <p:txBody>
          <a:bodyPr/>
          <a:lstStyle/>
          <a:p>
            <a:fld id="{9043A676-F8C9-4E02-9633-E3C681745C5D}" type="slidenum">
              <a:rPr lang="en-GB" smtClean="0"/>
              <a:t>9</a:t>
            </a:fld>
            <a:endParaRPr lang="en-GB"/>
          </a:p>
        </p:txBody>
      </p:sp>
    </p:spTree>
    <p:extLst>
      <p:ext uri="{BB962C8B-B14F-4D97-AF65-F5344CB8AC3E}">
        <p14:creationId xmlns:p14="http://schemas.microsoft.com/office/powerpoint/2010/main" val="1434090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MUN helps students understand more the workings of the UN and how countries collaborate. </a:t>
            </a:r>
          </a:p>
        </p:txBody>
      </p:sp>
      <p:sp>
        <p:nvSpPr>
          <p:cNvPr id="4" name="Slide Number Placeholder 3"/>
          <p:cNvSpPr>
            <a:spLocks noGrp="1"/>
          </p:cNvSpPr>
          <p:nvPr>
            <p:ph type="sldNum" sz="quarter" idx="5"/>
          </p:nvPr>
        </p:nvSpPr>
        <p:spPr/>
        <p:txBody>
          <a:bodyPr/>
          <a:lstStyle/>
          <a:p>
            <a:fld id="{9043A676-F8C9-4E02-9633-E3C681745C5D}" type="slidenum">
              <a:rPr lang="en-GB" smtClean="0"/>
              <a:t>10</a:t>
            </a:fld>
            <a:endParaRPr lang="en-GB"/>
          </a:p>
        </p:txBody>
      </p:sp>
    </p:spTree>
    <p:extLst>
      <p:ext uri="{BB962C8B-B14F-4D97-AF65-F5344CB8AC3E}">
        <p14:creationId xmlns:p14="http://schemas.microsoft.com/office/powerpoint/2010/main" val="4031521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have different links with schools in other countries……This school in France has students who have been in touch with some of our students across the Key Stages. </a:t>
            </a:r>
          </a:p>
        </p:txBody>
      </p:sp>
      <p:sp>
        <p:nvSpPr>
          <p:cNvPr id="4" name="Slide Number Placeholder 3"/>
          <p:cNvSpPr>
            <a:spLocks noGrp="1"/>
          </p:cNvSpPr>
          <p:nvPr>
            <p:ph type="sldNum" sz="quarter" idx="5"/>
          </p:nvPr>
        </p:nvSpPr>
        <p:spPr/>
        <p:txBody>
          <a:bodyPr/>
          <a:lstStyle/>
          <a:p>
            <a:fld id="{9043A676-F8C9-4E02-9633-E3C681745C5D}" type="slidenum">
              <a:rPr lang="en-GB" smtClean="0"/>
              <a:t>12</a:t>
            </a:fld>
            <a:endParaRPr lang="en-GB"/>
          </a:p>
        </p:txBody>
      </p:sp>
    </p:spTree>
    <p:extLst>
      <p:ext uri="{BB962C8B-B14F-4D97-AF65-F5344CB8AC3E}">
        <p14:creationId xmlns:p14="http://schemas.microsoft.com/office/powerpoint/2010/main" val="38682635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orphanage in Malawi has had a video exchange with our students and they are in contact with a group of Pershore students. </a:t>
            </a:r>
          </a:p>
        </p:txBody>
      </p:sp>
      <p:sp>
        <p:nvSpPr>
          <p:cNvPr id="4" name="Slide Number Placeholder 3"/>
          <p:cNvSpPr>
            <a:spLocks noGrp="1"/>
          </p:cNvSpPr>
          <p:nvPr>
            <p:ph type="sldNum" sz="quarter" idx="5"/>
          </p:nvPr>
        </p:nvSpPr>
        <p:spPr/>
        <p:txBody>
          <a:bodyPr/>
          <a:lstStyle/>
          <a:p>
            <a:fld id="{9043A676-F8C9-4E02-9633-E3C681745C5D}" type="slidenum">
              <a:rPr lang="en-GB" smtClean="0"/>
              <a:t>13</a:t>
            </a:fld>
            <a:endParaRPr lang="en-GB"/>
          </a:p>
        </p:txBody>
      </p:sp>
    </p:spTree>
    <p:extLst>
      <p:ext uri="{BB962C8B-B14F-4D97-AF65-F5344CB8AC3E}">
        <p14:creationId xmlns:p14="http://schemas.microsoft.com/office/powerpoint/2010/main" val="2671395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The late Queen visited Kenya in 1952 and so students last year used the nature and wildlife of Kenya to inspire them on this River of Hope art project. </a:t>
            </a:r>
          </a:p>
          <a:p>
            <a:endParaRPr lang="en-GB" dirty="0"/>
          </a:p>
        </p:txBody>
      </p:sp>
      <p:sp>
        <p:nvSpPr>
          <p:cNvPr id="4" name="Slide Number Placeholder 3"/>
          <p:cNvSpPr>
            <a:spLocks noGrp="1"/>
          </p:cNvSpPr>
          <p:nvPr>
            <p:ph type="sldNum" sz="quarter" idx="5"/>
          </p:nvPr>
        </p:nvSpPr>
        <p:spPr/>
        <p:txBody>
          <a:bodyPr/>
          <a:lstStyle/>
          <a:p>
            <a:fld id="{9043A676-F8C9-4E02-9633-E3C681745C5D}" type="slidenum">
              <a:rPr lang="en-GB" smtClean="0"/>
              <a:t>15</a:t>
            </a:fld>
            <a:endParaRPr lang="en-GB"/>
          </a:p>
        </p:txBody>
      </p:sp>
    </p:spTree>
    <p:extLst>
      <p:ext uri="{BB962C8B-B14F-4D97-AF65-F5344CB8AC3E}">
        <p14:creationId xmlns:p14="http://schemas.microsoft.com/office/powerpoint/2010/main" val="37813646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Through Pierpaolo, we have an Italian school linked to us with whom we are in regular contact. </a:t>
            </a:r>
          </a:p>
        </p:txBody>
      </p:sp>
      <p:sp>
        <p:nvSpPr>
          <p:cNvPr id="4" name="Slide Number Placeholder 3"/>
          <p:cNvSpPr>
            <a:spLocks noGrp="1"/>
          </p:cNvSpPr>
          <p:nvPr>
            <p:ph type="sldNum" sz="quarter" idx="5"/>
          </p:nvPr>
        </p:nvSpPr>
        <p:spPr/>
        <p:txBody>
          <a:bodyPr/>
          <a:lstStyle/>
          <a:p>
            <a:fld id="{9043A676-F8C9-4E02-9633-E3C681745C5D}" type="slidenum">
              <a:rPr lang="en-GB" smtClean="0"/>
              <a:t>16</a:t>
            </a:fld>
            <a:endParaRPr lang="en-GB"/>
          </a:p>
        </p:txBody>
      </p:sp>
    </p:spTree>
    <p:extLst>
      <p:ext uri="{BB962C8B-B14F-4D97-AF65-F5344CB8AC3E}">
        <p14:creationId xmlns:p14="http://schemas.microsoft.com/office/powerpoint/2010/main" val="27325099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043A676-F8C9-4E02-9633-E3C681745C5D}" type="slidenum">
              <a:rPr lang="en-GB" smtClean="0"/>
              <a:t>17</a:t>
            </a:fld>
            <a:endParaRPr lang="en-GB"/>
          </a:p>
        </p:txBody>
      </p:sp>
    </p:spTree>
    <p:extLst>
      <p:ext uri="{BB962C8B-B14F-4D97-AF65-F5344CB8AC3E}">
        <p14:creationId xmlns:p14="http://schemas.microsoft.com/office/powerpoint/2010/main" val="7052784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81146-8D34-F4AE-4CC9-247A681AB39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E867B1A-0AF6-62A2-3DF8-E16901EEC67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53ADDD3-BE55-C574-2D4B-D2F26F298B96}"/>
              </a:ext>
            </a:extLst>
          </p:cNvPr>
          <p:cNvSpPr>
            <a:spLocks noGrp="1"/>
          </p:cNvSpPr>
          <p:nvPr>
            <p:ph type="dt" sz="half" idx="10"/>
          </p:nvPr>
        </p:nvSpPr>
        <p:spPr/>
        <p:txBody>
          <a:bodyPr/>
          <a:lstStyle/>
          <a:p>
            <a:fld id="{2B6A3FDE-902D-4FF1-8ABE-D8A5C5843FDE}" type="datetimeFigureOut">
              <a:rPr lang="en-GB" smtClean="0"/>
              <a:t>19/06/2023</a:t>
            </a:fld>
            <a:endParaRPr lang="en-GB"/>
          </a:p>
        </p:txBody>
      </p:sp>
      <p:sp>
        <p:nvSpPr>
          <p:cNvPr id="5" name="Footer Placeholder 4">
            <a:extLst>
              <a:ext uri="{FF2B5EF4-FFF2-40B4-BE49-F238E27FC236}">
                <a16:creationId xmlns:a16="http://schemas.microsoft.com/office/drawing/2014/main" id="{B13C8DCA-448C-1A29-EB28-9DA0789FFF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8AAB47-E9E5-3056-BF55-71EDEA33572C}"/>
              </a:ext>
            </a:extLst>
          </p:cNvPr>
          <p:cNvSpPr>
            <a:spLocks noGrp="1"/>
          </p:cNvSpPr>
          <p:nvPr>
            <p:ph type="sldNum" sz="quarter" idx="12"/>
          </p:nvPr>
        </p:nvSpPr>
        <p:spPr/>
        <p:txBody>
          <a:bodyPr/>
          <a:lstStyle/>
          <a:p>
            <a:fld id="{1889E900-94A6-4733-9AA3-BE82294A6AE4}" type="slidenum">
              <a:rPr lang="en-GB" smtClean="0"/>
              <a:t>‹#›</a:t>
            </a:fld>
            <a:endParaRPr lang="en-GB"/>
          </a:p>
        </p:txBody>
      </p:sp>
    </p:spTree>
    <p:extLst>
      <p:ext uri="{BB962C8B-B14F-4D97-AF65-F5344CB8AC3E}">
        <p14:creationId xmlns:p14="http://schemas.microsoft.com/office/powerpoint/2010/main" val="4157049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B248F-3BD2-9A21-5B3F-10A93E7380E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C6FACB6-E7F3-A599-AF8A-03F97EBFFE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E45856-7D71-252A-79A7-8C988A2A715B}"/>
              </a:ext>
            </a:extLst>
          </p:cNvPr>
          <p:cNvSpPr>
            <a:spLocks noGrp="1"/>
          </p:cNvSpPr>
          <p:nvPr>
            <p:ph type="dt" sz="half" idx="10"/>
          </p:nvPr>
        </p:nvSpPr>
        <p:spPr/>
        <p:txBody>
          <a:bodyPr/>
          <a:lstStyle/>
          <a:p>
            <a:fld id="{2B6A3FDE-902D-4FF1-8ABE-D8A5C5843FDE}" type="datetimeFigureOut">
              <a:rPr lang="en-GB" smtClean="0"/>
              <a:t>19/06/2023</a:t>
            </a:fld>
            <a:endParaRPr lang="en-GB"/>
          </a:p>
        </p:txBody>
      </p:sp>
      <p:sp>
        <p:nvSpPr>
          <p:cNvPr id="5" name="Footer Placeholder 4">
            <a:extLst>
              <a:ext uri="{FF2B5EF4-FFF2-40B4-BE49-F238E27FC236}">
                <a16:creationId xmlns:a16="http://schemas.microsoft.com/office/drawing/2014/main" id="{AFB43B7C-4591-EAE4-FC23-2970C878FB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9B1105-BF29-C342-92C0-EA0D24C0D1CA}"/>
              </a:ext>
            </a:extLst>
          </p:cNvPr>
          <p:cNvSpPr>
            <a:spLocks noGrp="1"/>
          </p:cNvSpPr>
          <p:nvPr>
            <p:ph type="sldNum" sz="quarter" idx="12"/>
          </p:nvPr>
        </p:nvSpPr>
        <p:spPr/>
        <p:txBody>
          <a:bodyPr/>
          <a:lstStyle/>
          <a:p>
            <a:fld id="{1889E900-94A6-4733-9AA3-BE82294A6AE4}" type="slidenum">
              <a:rPr lang="en-GB" smtClean="0"/>
              <a:t>‹#›</a:t>
            </a:fld>
            <a:endParaRPr lang="en-GB"/>
          </a:p>
        </p:txBody>
      </p:sp>
    </p:spTree>
    <p:extLst>
      <p:ext uri="{BB962C8B-B14F-4D97-AF65-F5344CB8AC3E}">
        <p14:creationId xmlns:p14="http://schemas.microsoft.com/office/powerpoint/2010/main" val="974979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B7E97-267E-C3B5-013C-352899E3C1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35BEF3E-6332-7408-DA52-D087D25CB1E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3FAE1F7-A82F-EFD5-FC7D-1621DA5C7B1A}"/>
              </a:ext>
            </a:extLst>
          </p:cNvPr>
          <p:cNvSpPr>
            <a:spLocks noGrp="1"/>
          </p:cNvSpPr>
          <p:nvPr>
            <p:ph type="dt" sz="half" idx="10"/>
          </p:nvPr>
        </p:nvSpPr>
        <p:spPr/>
        <p:txBody>
          <a:bodyPr/>
          <a:lstStyle/>
          <a:p>
            <a:fld id="{2B6A3FDE-902D-4FF1-8ABE-D8A5C5843FDE}" type="datetimeFigureOut">
              <a:rPr lang="en-GB" smtClean="0"/>
              <a:t>19/06/2023</a:t>
            </a:fld>
            <a:endParaRPr lang="en-GB"/>
          </a:p>
        </p:txBody>
      </p:sp>
      <p:sp>
        <p:nvSpPr>
          <p:cNvPr id="5" name="Footer Placeholder 4">
            <a:extLst>
              <a:ext uri="{FF2B5EF4-FFF2-40B4-BE49-F238E27FC236}">
                <a16:creationId xmlns:a16="http://schemas.microsoft.com/office/drawing/2014/main" id="{54EEE3F3-4700-7471-3D73-81450150FE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21101D-AD15-F8F8-C370-B7019D957773}"/>
              </a:ext>
            </a:extLst>
          </p:cNvPr>
          <p:cNvSpPr>
            <a:spLocks noGrp="1"/>
          </p:cNvSpPr>
          <p:nvPr>
            <p:ph type="sldNum" sz="quarter" idx="12"/>
          </p:nvPr>
        </p:nvSpPr>
        <p:spPr/>
        <p:txBody>
          <a:bodyPr/>
          <a:lstStyle/>
          <a:p>
            <a:fld id="{1889E900-94A6-4733-9AA3-BE82294A6AE4}" type="slidenum">
              <a:rPr lang="en-GB" smtClean="0"/>
              <a:t>‹#›</a:t>
            </a:fld>
            <a:endParaRPr lang="en-GB"/>
          </a:p>
        </p:txBody>
      </p:sp>
    </p:spTree>
    <p:extLst>
      <p:ext uri="{BB962C8B-B14F-4D97-AF65-F5344CB8AC3E}">
        <p14:creationId xmlns:p14="http://schemas.microsoft.com/office/powerpoint/2010/main" val="2677854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036C6-9912-0E09-8F0C-9302DCBE673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5BF724-1692-0E08-B9D9-7B00DA52B35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A8E37B2-FECB-765F-EA28-23C3F2FB18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9D5DF30-C34C-F64E-3178-866A3DD91272}"/>
              </a:ext>
            </a:extLst>
          </p:cNvPr>
          <p:cNvSpPr>
            <a:spLocks noGrp="1"/>
          </p:cNvSpPr>
          <p:nvPr>
            <p:ph type="dt" sz="half" idx="10"/>
          </p:nvPr>
        </p:nvSpPr>
        <p:spPr/>
        <p:txBody>
          <a:bodyPr/>
          <a:lstStyle/>
          <a:p>
            <a:fld id="{2B6A3FDE-902D-4FF1-8ABE-D8A5C5843FDE}" type="datetimeFigureOut">
              <a:rPr lang="en-GB" smtClean="0"/>
              <a:t>19/06/2023</a:t>
            </a:fld>
            <a:endParaRPr lang="en-GB"/>
          </a:p>
        </p:txBody>
      </p:sp>
      <p:sp>
        <p:nvSpPr>
          <p:cNvPr id="6" name="Footer Placeholder 5">
            <a:extLst>
              <a:ext uri="{FF2B5EF4-FFF2-40B4-BE49-F238E27FC236}">
                <a16:creationId xmlns:a16="http://schemas.microsoft.com/office/drawing/2014/main" id="{B9F20310-64C9-A7F3-03E7-749B02E784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D25960-923D-CDA2-A060-F6F54D6EC2BC}"/>
              </a:ext>
            </a:extLst>
          </p:cNvPr>
          <p:cNvSpPr>
            <a:spLocks noGrp="1"/>
          </p:cNvSpPr>
          <p:nvPr>
            <p:ph type="sldNum" sz="quarter" idx="12"/>
          </p:nvPr>
        </p:nvSpPr>
        <p:spPr/>
        <p:txBody>
          <a:bodyPr/>
          <a:lstStyle/>
          <a:p>
            <a:fld id="{1889E900-94A6-4733-9AA3-BE82294A6AE4}" type="slidenum">
              <a:rPr lang="en-GB" smtClean="0"/>
              <a:t>‹#›</a:t>
            </a:fld>
            <a:endParaRPr lang="en-GB"/>
          </a:p>
        </p:txBody>
      </p:sp>
    </p:spTree>
    <p:extLst>
      <p:ext uri="{BB962C8B-B14F-4D97-AF65-F5344CB8AC3E}">
        <p14:creationId xmlns:p14="http://schemas.microsoft.com/office/powerpoint/2010/main" val="834491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B84B8-81B6-0F61-853F-53FBDA6A3E2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6413612-6759-F01B-1A81-00D44842EFE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F151F1A-00C4-F57B-331E-614C9BE1DCB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FE50A5D-25D1-2E69-09AE-BFA5037D93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04C0A70-EF22-81CD-08AA-EE4330F8B02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8AE0E28-6DA2-C709-F00A-68DF761A7D42}"/>
              </a:ext>
            </a:extLst>
          </p:cNvPr>
          <p:cNvSpPr>
            <a:spLocks noGrp="1"/>
          </p:cNvSpPr>
          <p:nvPr>
            <p:ph type="dt" sz="half" idx="10"/>
          </p:nvPr>
        </p:nvSpPr>
        <p:spPr/>
        <p:txBody>
          <a:bodyPr/>
          <a:lstStyle/>
          <a:p>
            <a:fld id="{2B6A3FDE-902D-4FF1-8ABE-D8A5C5843FDE}" type="datetimeFigureOut">
              <a:rPr lang="en-GB" smtClean="0"/>
              <a:t>19/06/2023</a:t>
            </a:fld>
            <a:endParaRPr lang="en-GB"/>
          </a:p>
        </p:txBody>
      </p:sp>
      <p:sp>
        <p:nvSpPr>
          <p:cNvPr id="8" name="Footer Placeholder 7">
            <a:extLst>
              <a:ext uri="{FF2B5EF4-FFF2-40B4-BE49-F238E27FC236}">
                <a16:creationId xmlns:a16="http://schemas.microsoft.com/office/drawing/2014/main" id="{7805B1E1-6319-894F-5FDE-72A81E55A4C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0D53D0C-61DF-510D-8F68-3861491CAE18}"/>
              </a:ext>
            </a:extLst>
          </p:cNvPr>
          <p:cNvSpPr>
            <a:spLocks noGrp="1"/>
          </p:cNvSpPr>
          <p:nvPr>
            <p:ph type="sldNum" sz="quarter" idx="12"/>
          </p:nvPr>
        </p:nvSpPr>
        <p:spPr/>
        <p:txBody>
          <a:bodyPr/>
          <a:lstStyle/>
          <a:p>
            <a:fld id="{1889E900-94A6-4733-9AA3-BE82294A6AE4}" type="slidenum">
              <a:rPr lang="en-GB" smtClean="0"/>
              <a:t>‹#›</a:t>
            </a:fld>
            <a:endParaRPr lang="en-GB"/>
          </a:p>
        </p:txBody>
      </p:sp>
    </p:spTree>
    <p:extLst>
      <p:ext uri="{BB962C8B-B14F-4D97-AF65-F5344CB8AC3E}">
        <p14:creationId xmlns:p14="http://schemas.microsoft.com/office/powerpoint/2010/main" val="17380171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2C0C5-0DB1-C85E-F866-8EEAA8C0F28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F80C74E-7A3A-4D49-8D82-DFB92CBEB1DC}"/>
              </a:ext>
            </a:extLst>
          </p:cNvPr>
          <p:cNvSpPr>
            <a:spLocks noGrp="1"/>
          </p:cNvSpPr>
          <p:nvPr>
            <p:ph type="dt" sz="half" idx="10"/>
          </p:nvPr>
        </p:nvSpPr>
        <p:spPr/>
        <p:txBody>
          <a:bodyPr/>
          <a:lstStyle/>
          <a:p>
            <a:fld id="{2B6A3FDE-902D-4FF1-8ABE-D8A5C5843FDE}" type="datetimeFigureOut">
              <a:rPr lang="en-GB" smtClean="0"/>
              <a:t>19/06/2023</a:t>
            </a:fld>
            <a:endParaRPr lang="en-GB"/>
          </a:p>
        </p:txBody>
      </p:sp>
      <p:sp>
        <p:nvSpPr>
          <p:cNvPr id="4" name="Footer Placeholder 3">
            <a:extLst>
              <a:ext uri="{FF2B5EF4-FFF2-40B4-BE49-F238E27FC236}">
                <a16:creationId xmlns:a16="http://schemas.microsoft.com/office/drawing/2014/main" id="{AA5E6782-26BB-107F-3F7E-38E2CE3748C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46A7107-96F6-C6FF-3B3C-68A1E79B93F3}"/>
              </a:ext>
            </a:extLst>
          </p:cNvPr>
          <p:cNvSpPr>
            <a:spLocks noGrp="1"/>
          </p:cNvSpPr>
          <p:nvPr>
            <p:ph type="sldNum" sz="quarter" idx="12"/>
          </p:nvPr>
        </p:nvSpPr>
        <p:spPr/>
        <p:txBody>
          <a:bodyPr/>
          <a:lstStyle/>
          <a:p>
            <a:fld id="{1889E900-94A6-4733-9AA3-BE82294A6AE4}" type="slidenum">
              <a:rPr lang="en-GB" smtClean="0"/>
              <a:t>‹#›</a:t>
            </a:fld>
            <a:endParaRPr lang="en-GB"/>
          </a:p>
        </p:txBody>
      </p:sp>
    </p:spTree>
    <p:extLst>
      <p:ext uri="{BB962C8B-B14F-4D97-AF65-F5344CB8AC3E}">
        <p14:creationId xmlns:p14="http://schemas.microsoft.com/office/powerpoint/2010/main" val="3877886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0E557A-CD29-581A-F46A-F8FB11E2DF26}"/>
              </a:ext>
            </a:extLst>
          </p:cNvPr>
          <p:cNvSpPr>
            <a:spLocks noGrp="1"/>
          </p:cNvSpPr>
          <p:nvPr>
            <p:ph type="dt" sz="half" idx="10"/>
          </p:nvPr>
        </p:nvSpPr>
        <p:spPr/>
        <p:txBody>
          <a:bodyPr/>
          <a:lstStyle/>
          <a:p>
            <a:fld id="{2B6A3FDE-902D-4FF1-8ABE-D8A5C5843FDE}" type="datetimeFigureOut">
              <a:rPr lang="en-GB" smtClean="0"/>
              <a:t>19/06/2023</a:t>
            </a:fld>
            <a:endParaRPr lang="en-GB"/>
          </a:p>
        </p:txBody>
      </p:sp>
      <p:sp>
        <p:nvSpPr>
          <p:cNvPr id="3" name="Footer Placeholder 2">
            <a:extLst>
              <a:ext uri="{FF2B5EF4-FFF2-40B4-BE49-F238E27FC236}">
                <a16:creationId xmlns:a16="http://schemas.microsoft.com/office/drawing/2014/main" id="{5A432B9A-D86D-C3C9-1D40-2FF5A9A5378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FBA8E7C-C38F-C105-53F4-6DFF27F39E31}"/>
              </a:ext>
            </a:extLst>
          </p:cNvPr>
          <p:cNvSpPr>
            <a:spLocks noGrp="1"/>
          </p:cNvSpPr>
          <p:nvPr>
            <p:ph type="sldNum" sz="quarter" idx="12"/>
          </p:nvPr>
        </p:nvSpPr>
        <p:spPr/>
        <p:txBody>
          <a:bodyPr/>
          <a:lstStyle/>
          <a:p>
            <a:fld id="{1889E900-94A6-4733-9AA3-BE82294A6AE4}" type="slidenum">
              <a:rPr lang="en-GB" smtClean="0"/>
              <a:t>‹#›</a:t>
            </a:fld>
            <a:endParaRPr lang="en-GB"/>
          </a:p>
        </p:txBody>
      </p:sp>
    </p:spTree>
    <p:extLst>
      <p:ext uri="{BB962C8B-B14F-4D97-AF65-F5344CB8AC3E}">
        <p14:creationId xmlns:p14="http://schemas.microsoft.com/office/powerpoint/2010/main" val="30301810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6F568-98F1-3586-7238-697AE8BD21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863E160-91B3-EC48-21D3-3394A4A487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738E3FC-0325-8734-81A8-C8FA8884B6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07A0B76-0A40-3DBD-0829-BF49CB0443C3}"/>
              </a:ext>
            </a:extLst>
          </p:cNvPr>
          <p:cNvSpPr>
            <a:spLocks noGrp="1"/>
          </p:cNvSpPr>
          <p:nvPr>
            <p:ph type="dt" sz="half" idx="10"/>
          </p:nvPr>
        </p:nvSpPr>
        <p:spPr/>
        <p:txBody>
          <a:bodyPr/>
          <a:lstStyle/>
          <a:p>
            <a:fld id="{2B6A3FDE-902D-4FF1-8ABE-D8A5C5843FDE}" type="datetimeFigureOut">
              <a:rPr lang="en-GB" smtClean="0"/>
              <a:t>19/06/2023</a:t>
            </a:fld>
            <a:endParaRPr lang="en-GB"/>
          </a:p>
        </p:txBody>
      </p:sp>
      <p:sp>
        <p:nvSpPr>
          <p:cNvPr id="6" name="Footer Placeholder 5">
            <a:extLst>
              <a:ext uri="{FF2B5EF4-FFF2-40B4-BE49-F238E27FC236}">
                <a16:creationId xmlns:a16="http://schemas.microsoft.com/office/drawing/2014/main" id="{3CBAD056-C3BB-4A3F-E24D-399939F6C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DF69F1-A835-1FB3-D734-BF73C9EC81D1}"/>
              </a:ext>
            </a:extLst>
          </p:cNvPr>
          <p:cNvSpPr>
            <a:spLocks noGrp="1"/>
          </p:cNvSpPr>
          <p:nvPr>
            <p:ph type="sldNum" sz="quarter" idx="12"/>
          </p:nvPr>
        </p:nvSpPr>
        <p:spPr/>
        <p:txBody>
          <a:bodyPr/>
          <a:lstStyle/>
          <a:p>
            <a:fld id="{1889E900-94A6-4733-9AA3-BE82294A6AE4}" type="slidenum">
              <a:rPr lang="en-GB" smtClean="0"/>
              <a:t>‹#›</a:t>
            </a:fld>
            <a:endParaRPr lang="en-GB"/>
          </a:p>
        </p:txBody>
      </p:sp>
    </p:spTree>
    <p:extLst>
      <p:ext uri="{BB962C8B-B14F-4D97-AF65-F5344CB8AC3E}">
        <p14:creationId xmlns:p14="http://schemas.microsoft.com/office/powerpoint/2010/main" val="3465110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A81BC-5C26-3C43-0D56-C5CD8F95FC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5CC616A-F5D3-93E2-29AE-02AA9DC903D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ED39A59-1B91-030B-48E8-36D1416A54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FCF34B5-6431-A058-7E57-4CC991E0A683}"/>
              </a:ext>
            </a:extLst>
          </p:cNvPr>
          <p:cNvSpPr>
            <a:spLocks noGrp="1"/>
          </p:cNvSpPr>
          <p:nvPr>
            <p:ph type="dt" sz="half" idx="10"/>
          </p:nvPr>
        </p:nvSpPr>
        <p:spPr/>
        <p:txBody>
          <a:bodyPr/>
          <a:lstStyle/>
          <a:p>
            <a:fld id="{2B6A3FDE-902D-4FF1-8ABE-D8A5C5843FDE}" type="datetimeFigureOut">
              <a:rPr lang="en-GB" smtClean="0"/>
              <a:t>19/06/2023</a:t>
            </a:fld>
            <a:endParaRPr lang="en-GB"/>
          </a:p>
        </p:txBody>
      </p:sp>
      <p:sp>
        <p:nvSpPr>
          <p:cNvPr id="6" name="Footer Placeholder 5">
            <a:extLst>
              <a:ext uri="{FF2B5EF4-FFF2-40B4-BE49-F238E27FC236}">
                <a16:creationId xmlns:a16="http://schemas.microsoft.com/office/drawing/2014/main" id="{A218480F-87DE-AC7A-93D1-F3CD5D5B59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520439-00DF-C1C8-FA5F-74BB6D09DB06}"/>
              </a:ext>
            </a:extLst>
          </p:cNvPr>
          <p:cNvSpPr>
            <a:spLocks noGrp="1"/>
          </p:cNvSpPr>
          <p:nvPr>
            <p:ph type="sldNum" sz="quarter" idx="12"/>
          </p:nvPr>
        </p:nvSpPr>
        <p:spPr/>
        <p:txBody>
          <a:bodyPr/>
          <a:lstStyle/>
          <a:p>
            <a:fld id="{1889E900-94A6-4733-9AA3-BE82294A6AE4}" type="slidenum">
              <a:rPr lang="en-GB" smtClean="0"/>
              <a:t>‹#›</a:t>
            </a:fld>
            <a:endParaRPr lang="en-GB"/>
          </a:p>
        </p:txBody>
      </p:sp>
    </p:spTree>
    <p:extLst>
      <p:ext uri="{BB962C8B-B14F-4D97-AF65-F5344CB8AC3E}">
        <p14:creationId xmlns:p14="http://schemas.microsoft.com/office/powerpoint/2010/main" val="4132965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41C5A-3DAC-7DB4-AF24-8AA78FB5FF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93A47B8-2536-9A0A-F259-9A428726D09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588872-C25C-3375-FF21-F938AF026D00}"/>
              </a:ext>
            </a:extLst>
          </p:cNvPr>
          <p:cNvSpPr>
            <a:spLocks noGrp="1"/>
          </p:cNvSpPr>
          <p:nvPr>
            <p:ph type="dt" sz="half" idx="10"/>
          </p:nvPr>
        </p:nvSpPr>
        <p:spPr/>
        <p:txBody>
          <a:bodyPr/>
          <a:lstStyle/>
          <a:p>
            <a:fld id="{2B6A3FDE-902D-4FF1-8ABE-D8A5C5843FDE}" type="datetimeFigureOut">
              <a:rPr lang="en-GB" smtClean="0"/>
              <a:t>19/06/2023</a:t>
            </a:fld>
            <a:endParaRPr lang="en-GB"/>
          </a:p>
        </p:txBody>
      </p:sp>
      <p:sp>
        <p:nvSpPr>
          <p:cNvPr id="5" name="Footer Placeholder 4">
            <a:extLst>
              <a:ext uri="{FF2B5EF4-FFF2-40B4-BE49-F238E27FC236}">
                <a16:creationId xmlns:a16="http://schemas.microsoft.com/office/drawing/2014/main" id="{4519EE93-C098-A601-05A4-46A0B708C4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AC894A-6499-0225-9D78-D40F53DE5330}"/>
              </a:ext>
            </a:extLst>
          </p:cNvPr>
          <p:cNvSpPr>
            <a:spLocks noGrp="1"/>
          </p:cNvSpPr>
          <p:nvPr>
            <p:ph type="sldNum" sz="quarter" idx="12"/>
          </p:nvPr>
        </p:nvSpPr>
        <p:spPr/>
        <p:txBody>
          <a:bodyPr/>
          <a:lstStyle/>
          <a:p>
            <a:fld id="{1889E900-94A6-4733-9AA3-BE82294A6AE4}" type="slidenum">
              <a:rPr lang="en-GB" smtClean="0"/>
              <a:t>‹#›</a:t>
            </a:fld>
            <a:endParaRPr lang="en-GB"/>
          </a:p>
        </p:txBody>
      </p:sp>
    </p:spTree>
    <p:extLst>
      <p:ext uri="{BB962C8B-B14F-4D97-AF65-F5344CB8AC3E}">
        <p14:creationId xmlns:p14="http://schemas.microsoft.com/office/powerpoint/2010/main" val="3768599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1E0E9C1-1776-6EAB-302C-270149E08C9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803F76-10BE-60F1-DA6C-04D4F0E720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CFC99A-B8F4-8807-8409-35FA1070C97D}"/>
              </a:ext>
            </a:extLst>
          </p:cNvPr>
          <p:cNvSpPr>
            <a:spLocks noGrp="1"/>
          </p:cNvSpPr>
          <p:nvPr>
            <p:ph type="dt" sz="half" idx="10"/>
          </p:nvPr>
        </p:nvSpPr>
        <p:spPr/>
        <p:txBody>
          <a:bodyPr/>
          <a:lstStyle/>
          <a:p>
            <a:fld id="{2B6A3FDE-902D-4FF1-8ABE-D8A5C5843FDE}" type="datetimeFigureOut">
              <a:rPr lang="en-GB" smtClean="0"/>
              <a:t>19/06/2023</a:t>
            </a:fld>
            <a:endParaRPr lang="en-GB"/>
          </a:p>
        </p:txBody>
      </p:sp>
      <p:sp>
        <p:nvSpPr>
          <p:cNvPr id="5" name="Footer Placeholder 4">
            <a:extLst>
              <a:ext uri="{FF2B5EF4-FFF2-40B4-BE49-F238E27FC236}">
                <a16:creationId xmlns:a16="http://schemas.microsoft.com/office/drawing/2014/main" id="{770A506C-A79E-AC94-BEBF-1C848A0FE4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E369A7-1DF1-4947-2550-138C9559BA80}"/>
              </a:ext>
            </a:extLst>
          </p:cNvPr>
          <p:cNvSpPr>
            <a:spLocks noGrp="1"/>
          </p:cNvSpPr>
          <p:nvPr>
            <p:ph type="sldNum" sz="quarter" idx="12"/>
          </p:nvPr>
        </p:nvSpPr>
        <p:spPr/>
        <p:txBody>
          <a:bodyPr/>
          <a:lstStyle/>
          <a:p>
            <a:fld id="{1889E900-94A6-4733-9AA3-BE82294A6AE4}" type="slidenum">
              <a:rPr lang="en-GB" smtClean="0"/>
              <a:t>‹#›</a:t>
            </a:fld>
            <a:endParaRPr lang="en-GB"/>
          </a:p>
        </p:txBody>
      </p:sp>
    </p:spTree>
    <p:extLst>
      <p:ext uri="{BB962C8B-B14F-4D97-AF65-F5344CB8AC3E}">
        <p14:creationId xmlns:p14="http://schemas.microsoft.com/office/powerpoint/2010/main" val="3487083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2A110D-B34A-B1AF-8BAB-6CE0EFC84E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63A1C2-9C7D-B4F3-D95B-1DA5BCBF55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609F83-B9A8-5862-DF7B-5BDB10AAAFF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6A3FDE-902D-4FF1-8ABE-D8A5C5843FDE}" type="datetimeFigureOut">
              <a:rPr lang="en-GB" smtClean="0"/>
              <a:t>19/06/2023</a:t>
            </a:fld>
            <a:endParaRPr lang="en-GB"/>
          </a:p>
        </p:txBody>
      </p:sp>
      <p:sp>
        <p:nvSpPr>
          <p:cNvPr id="5" name="Footer Placeholder 4">
            <a:extLst>
              <a:ext uri="{FF2B5EF4-FFF2-40B4-BE49-F238E27FC236}">
                <a16:creationId xmlns:a16="http://schemas.microsoft.com/office/drawing/2014/main" id="{FE6A7298-1E2D-BBCF-80E0-8F1E4AA251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8EFDCAA-ABCD-01F7-72FB-71601F8EA7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89E900-94A6-4733-9AA3-BE82294A6AE4}" type="slidenum">
              <a:rPr lang="en-GB" smtClean="0"/>
              <a:t>‹#›</a:t>
            </a:fld>
            <a:endParaRPr lang="en-GB"/>
          </a:p>
        </p:txBody>
      </p:sp>
    </p:spTree>
    <p:extLst>
      <p:ext uri="{BB962C8B-B14F-4D97-AF65-F5344CB8AC3E}">
        <p14:creationId xmlns:p14="http://schemas.microsoft.com/office/powerpoint/2010/main" val="3096774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9.tmp"/><Relationship Id="rId4" Type="http://schemas.openxmlformats.org/officeDocument/2006/relationships/image" Target="../media/image8.tmp"/></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jpe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View of earth from space">
            <a:extLst>
              <a:ext uri="{FF2B5EF4-FFF2-40B4-BE49-F238E27FC236}">
                <a16:creationId xmlns:a16="http://schemas.microsoft.com/office/drawing/2014/main" id="{48BABF70-9684-F2A3-4D47-563C91F7CB7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523488" y="10"/>
            <a:ext cx="8668512" cy="6857990"/>
          </a:xfrm>
          <a:prstGeom prst="rect">
            <a:avLst/>
          </a:prstGeom>
        </p:spPr>
      </p:pic>
      <p:sp>
        <p:nvSpPr>
          <p:cNvPr id="12" name="Rectangle 11">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61A0CF2-E28F-3352-AD0F-2D2128A9909A}"/>
              </a:ext>
            </a:extLst>
          </p:cNvPr>
          <p:cNvSpPr txBox="1"/>
          <p:nvPr/>
        </p:nvSpPr>
        <p:spPr>
          <a:xfrm>
            <a:off x="477981" y="1122363"/>
            <a:ext cx="4023360" cy="3204134"/>
          </a:xfrm>
          <a:prstGeom prst="rect">
            <a:avLst/>
          </a:prstGeom>
        </p:spPr>
        <p:txBody>
          <a:bodyPr vert="horz" lIns="91440" tIns="45720" rIns="91440" bIns="45720" rtlCol="0" anchor="b">
            <a:normAutofit fontScale="92500" lnSpcReduction="20000"/>
          </a:bodyPr>
          <a:lstStyle/>
          <a:p>
            <a:pPr algn="ctr">
              <a:lnSpc>
                <a:spcPct val="90000"/>
              </a:lnSpc>
              <a:spcBef>
                <a:spcPct val="0"/>
              </a:spcBef>
              <a:spcAft>
                <a:spcPts val="600"/>
              </a:spcAft>
            </a:pPr>
            <a:r>
              <a:rPr lang="en-US" sz="6000" b="1" dirty="0">
                <a:latin typeface="Bradley Hand ITC" panose="03070402050302030203" pitchFamily="66" charset="0"/>
                <a:ea typeface="+mj-ea"/>
                <a:cs typeface="+mj-cs"/>
              </a:rPr>
              <a:t>The World beyond Pershore…. and in Pershore </a:t>
            </a:r>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374675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View of earth from space">
            <a:extLst>
              <a:ext uri="{FF2B5EF4-FFF2-40B4-BE49-F238E27FC236}">
                <a16:creationId xmlns:a16="http://schemas.microsoft.com/office/drawing/2014/main" id="{48BABF70-9684-F2A3-4D47-563C91F7CB7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523488" y="10"/>
            <a:ext cx="8668512" cy="6857990"/>
          </a:xfrm>
          <a:prstGeom prst="rect">
            <a:avLst/>
          </a:prstGeom>
        </p:spPr>
      </p:pic>
      <p:sp>
        <p:nvSpPr>
          <p:cNvPr id="12" name="Rectangle 11">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61A0CF2-E28F-3352-AD0F-2D2128A9909A}"/>
              </a:ext>
            </a:extLst>
          </p:cNvPr>
          <p:cNvSpPr txBox="1"/>
          <p:nvPr/>
        </p:nvSpPr>
        <p:spPr>
          <a:xfrm>
            <a:off x="477981" y="1122363"/>
            <a:ext cx="4023360" cy="3204134"/>
          </a:xfrm>
          <a:prstGeom prst="rect">
            <a:avLst/>
          </a:prstGeom>
        </p:spPr>
        <p:txBody>
          <a:bodyPr vert="horz" lIns="91440" tIns="45720" rIns="91440" bIns="45720" rtlCol="0" anchor="b">
            <a:normAutofit fontScale="62500" lnSpcReduction="20000"/>
          </a:bodyPr>
          <a:lstStyle/>
          <a:p>
            <a:pPr algn="ctr">
              <a:lnSpc>
                <a:spcPct val="90000"/>
              </a:lnSpc>
              <a:spcBef>
                <a:spcPct val="0"/>
              </a:spcBef>
              <a:spcAft>
                <a:spcPts val="600"/>
              </a:spcAft>
            </a:pPr>
            <a:r>
              <a:rPr lang="en-US" sz="6000" b="1" dirty="0">
                <a:latin typeface="Bradley Hand ITC" panose="03070402050302030203" pitchFamily="66" charset="0"/>
                <a:ea typeface="+mj-ea"/>
                <a:cs typeface="+mj-cs"/>
              </a:rPr>
              <a:t>We have had the ISA for many years and were re-awarded this badge of </a:t>
            </a:r>
            <a:r>
              <a:rPr lang="en-US" sz="6000" b="1" dirty="0" err="1">
                <a:latin typeface="Bradley Hand ITC" panose="03070402050302030203" pitchFamily="66" charset="0"/>
                <a:ea typeface="+mj-ea"/>
                <a:cs typeface="+mj-cs"/>
              </a:rPr>
              <a:t>honour</a:t>
            </a:r>
            <a:r>
              <a:rPr lang="en-US" sz="6000" b="1" dirty="0">
                <a:latin typeface="Bradley Hand ITC" panose="03070402050302030203" pitchFamily="66" charset="0"/>
                <a:ea typeface="+mj-ea"/>
                <a:cs typeface="+mj-cs"/>
              </a:rPr>
              <a:t> in September, 2020.  </a:t>
            </a:r>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descr="A blue cover with colorful circles&#10;&#10;Description automatically generated with low confidence">
            <a:extLst>
              <a:ext uri="{FF2B5EF4-FFF2-40B4-BE49-F238E27FC236}">
                <a16:creationId xmlns:a16="http://schemas.microsoft.com/office/drawing/2014/main" id="{0E80089F-2C89-623A-3BE2-1B6245DB551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097338" y="358670"/>
            <a:ext cx="6325483" cy="6049219"/>
          </a:xfrm>
          <a:prstGeom prst="rect">
            <a:avLst/>
          </a:prstGeom>
        </p:spPr>
      </p:pic>
    </p:spTree>
    <p:extLst>
      <p:ext uri="{BB962C8B-B14F-4D97-AF65-F5344CB8AC3E}">
        <p14:creationId xmlns:p14="http://schemas.microsoft.com/office/powerpoint/2010/main" val="359385632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View of earth from space">
            <a:extLst>
              <a:ext uri="{FF2B5EF4-FFF2-40B4-BE49-F238E27FC236}">
                <a16:creationId xmlns:a16="http://schemas.microsoft.com/office/drawing/2014/main" id="{48BABF70-9684-F2A3-4D47-563C91F7CB7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523488" y="10"/>
            <a:ext cx="8668512" cy="6857990"/>
          </a:xfrm>
          <a:prstGeom prst="rect">
            <a:avLst/>
          </a:prstGeom>
        </p:spPr>
      </p:pic>
      <p:sp>
        <p:nvSpPr>
          <p:cNvPr id="12" name="Rectangle 11">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61A0CF2-E28F-3352-AD0F-2D2128A9909A}"/>
              </a:ext>
            </a:extLst>
          </p:cNvPr>
          <p:cNvSpPr txBox="1"/>
          <p:nvPr/>
        </p:nvSpPr>
        <p:spPr>
          <a:xfrm>
            <a:off x="477981" y="1122363"/>
            <a:ext cx="4023360" cy="3204134"/>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6000" b="1" dirty="0">
                <a:latin typeface="Bradley Hand ITC" panose="03070402050302030203" pitchFamily="66" charset="0"/>
                <a:ea typeface="+mj-ea"/>
                <a:cs typeface="+mj-cs"/>
              </a:rPr>
              <a:t>What do we do here at PHS? </a:t>
            </a:r>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4878925"/>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 name="Picture 6" descr="A group of people holding up paper&#10;&#10;Description automatically generated with low confidence">
            <a:extLst>
              <a:ext uri="{FF2B5EF4-FFF2-40B4-BE49-F238E27FC236}">
                <a16:creationId xmlns:a16="http://schemas.microsoft.com/office/drawing/2014/main" id="{670C85C9-FA21-948C-D06D-8F364D4667A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8199" y="465748"/>
            <a:ext cx="4181917" cy="5750293"/>
          </a:xfrm>
          <a:prstGeom prst="rect">
            <a:avLst/>
          </a:prstGeom>
        </p:spPr>
      </p:pic>
      <p:pic>
        <p:nvPicPr>
          <p:cNvPr id="5" name="Picture 4" descr="A group of people posing for a photo&#10;&#10;Description automatically generated with medium confidence">
            <a:extLst>
              <a:ext uri="{FF2B5EF4-FFF2-40B4-BE49-F238E27FC236}">
                <a16:creationId xmlns:a16="http://schemas.microsoft.com/office/drawing/2014/main" id="{0407FBFF-79B9-1F4C-34B8-C0C6D78112C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186775" y="557188"/>
            <a:ext cx="6167025" cy="2785948"/>
          </a:xfrm>
          <a:prstGeom prst="rect">
            <a:avLst/>
          </a:prstGeom>
        </p:spPr>
      </p:pic>
      <p:pic>
        <p:nvPicPr>
          <p:cNvPr id="3" name="Picture 2" descr="A group of people posing for a photo&#10;&#10;Description automatically generated with medium confidence">
            <a:extLst>
              <a:ext uri="{FF2B5EF4-FFF2-40B4-BE49-F238E27FC236}">
                <a16:creationId xmlns:a16="http://schemas.microsoft.com/office/drawing/2014/main" id="{577E1B07-60B0-A66A-A67A-0F0303F29DFA}"/>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186774" y="3514851"/>
            <a:ext cx="6167025" cy="2792631"/>
          </a:xfrm>
          <a:prstGeom prst="rect">
            <a:avLst/>
          </a:prstGeom>
        </p:spPr>
      </p:pic>
    </p:spTree>
    <p:extLst>
      <p:ext uri="{BB962C8B-B14F-4D97-AF65-F5344CB8AC3E}">
        <p14:creationId xmlns:p14="http://schemas.microsoft.com/office/powerpoint/2010/main" val="14943942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group of people posing for a photo&#10;&#10;Description automatically generated">
            <a:extLst>
              <a:ext uri="{FF2B5EF4-FFF2-40B4-BE49-F238E27FC236}">
                <a16:creationId xmlns:a16="http://schemas.microsoft.com/office/drawing/2014/main" id="{E6F0D381-A29E-E998-C8F8-80B71A3CE0A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7200" y="457200"/>
            <a:ext cx="11277600" cy="5943600"/>
          </a:xfrm>
          <a:prstGeom prst="rect">
            <a:avLst/>
          </a:prstGeom>
        </p:spPr>
      </p:pic>
    </p:spTree>
    <p:extLst>
      <p:ext uri="{BB962C8B-B14F-4D97-AF65-F5344CB8AC3E}">
        <p14:creationId xmlns:p14="http://schemas.microsoft.com/office/powerpoint/2010/main" val="18189815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in kayaks on a lake&#10;&#10;Description automatically generated with medium confidence">
            <a:extLst>
              <a:ext uri="{FF2B5EF4-FFF2-40B4-BE49-F238E27FC236}">
                <a16:creationId xmlns:a16="http://schemas.microsoft.com/office/drawing/2014/main" id="{CD487737-BD6B-6C91-2B5D-F9EDF940D8E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113673" y="0"/>
            <a:ext cx="8078327" cy="3581900"/>
          </a:xfrm>
          <a:prstGeom prst="rect">
            <a:avLst/>
          </a:prstGeom>
        </p:spPr>
      </p:pic>
      <p:pic>
        <p:nvPicPr>
          <p:cNvPr id="5" name="Picture 4" descr="A group of people in red boats on water&#10;&#10;Description automatically generated with medium confidence">
            <a:extLst>
              <a:ext uri="{FF2B5EF4-FFF2-40B4-BE49-F238E27FC236}">
                <a16:creationId xmlns:a16="http://schemas.microsoft.com/office/drawing/2014/main" id="{23D78459-22BE-CC56-1507-51FD515D0C4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0480" y="4257312"/>
            <a:ext cx="5191850" cy="2600688"/>
          </a:xfrm>
          <a:prstGeom prst="rect">
            <a:avLst/>
          </a:prstGeom>
        </p:spPr>
      </p:pic>
      <p:pic>
        <p:nvPicPr>
          <p:cNvPr id="7" name="Picture 6" descr="A group of people on a raft&#10;&#10;Description automatically generated with medium confidence">
            <a:extLst>
              <a:ext uri="{FF2B5EF4-FFF2-40B4-BE49-F238E27FC236}">
                <a16:creationId xmlns:a16="http://schemas.microsoft.com/office/drawing/2014/main" id="{D1BAFB75-DF6B-136D-442F-EADD7CD4483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93389" y="500132"/>
            <a:ext cx="4744112" cy="2581635"/>
          </a:xfrm>
          <a:prstGeom prst="rect">
            <a:avLst/>
          </a:prstGeom>
        </p:spPr>
      </p:pic>
      <p:sp>
        <p:nvSpPr>
          <p:cNvPr id="2" name="TextBox 1">
            <a:extLst>
              <a:ext uri="{FF2B5EF4-FFF2-40B4-BE49-F238E27FC236}">
                <a16:creationId xmlns:a16="http://schemas.microsoft.com/office/drawing/2014/main" id="{6DC464D2-550C-5F65-34DF-4624A9458CB0}"/>
              </a:ext>
            </a:extLst>
          </p:cNvPr>
          <p:cNvSpPr txBox="1"/>
          <p:nvPr/>
        </p:nvSpPr>
        <p:spPr>
          <a:xfrm>
            <a:off x="5654040" y="4216890"/>
            <a:ext cx="6080760" cy="2123658"/>
          </a:xfrm>
          <a:prstGeom prst="rect">
            <a:avLst/>
          </a:prstGeom>
          <a:solidFill>
            <a:schemeClr val="tx1"/>
          </a:solidFill>
        </p:spPr>
        <p:txBody>
          <a:bodyPr wrap="square" rtlCol="0">
            <a:spAutoFit/>
          </a:bodyPr>
          <a:lstStyle/>
          <a:p>
            <a:pPr algn="ctr"/>
            <a:r>
              <a:rPr lang="en-GB" sz="4400" dirty="0">
                <a:solidFill>
                  <a:schemeClr val="bg1"/>
                </a:solidFill>
                <a:latin typeface="Bradley Hand ITC" panose="03070402050302030203" pitchFamily="66" charset="0"/>
              </a:rPr>
              <a:t>German Exchange – braving the waters of Aztec water park</a:t>
            </a:r>
          </a:p>
        </p:txBody>
      </p:sp>
    </p:spTree>
    <p:extLst>
      <p:ext uri="{BB962C8B-B14F-4D97-AF65-F5344CB8AC3E}">
        <p14:creationId xmlns:p14="http://schemas.microsoft.com/office/powerpoint/2010/main" val="3880595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4CC1C23-E898-18B3-224A-C105AE1E7C4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530" y="0"/>
            <a:ext cx="5143500" cy="6858000"/>
          </a:xfrm>
          <a:prstGeom prst="rect">
            <a:avLst/>
          </a:prstGeom>
        </p:spPr>
      </p:pic>
      <p:sp>
        <p:nvSpPr>
          <p:cNvPr id="3" name="TextBox 2">
            <a:extLst>
              <a:ext uri="{FF2B5EF4-FFF2-40B4-BE49-F238E27FC236}">
                <a16:creationId xmlns:a16="http://schemas.microsoft.com/office/drawing/2014/main" id="{049199AD-D75F-8502-2CF3-72BAF2129B4E}"/>
              </a:ext>
            </a:extLst>
          </p:cNvPr>
          <p:cNvSpPr txBox="1"/>
          <p:nvPr/>
        </p:nvSpPr>
        <p:spPr>
          <a:xfrm>
            <a:off x="5680710" y="4933170"/>
            <a:ext cx="6080760" cy="1446550"/>
          </a:xfrm>
          <a:prstGeom prst="rect">
            <a:avLst/>
          </a:prstGeom>
          <a:solidFill>
            <a:schemeClr val="tx1"/>
          </a:solidFill>
        </p:spPr>
        <p:txBody>
          <a:bodyPr wrap="square" rtlCol="0">
            <a:spAutoFit/>
          </a:bodyPr>
          <a:lstStyle/>
          <a:p>
            <a:pPr algn="ctr"/>
            <a:r>
              <a:rPr lang="en-GB" sz="4400">
                <a:solidFill>
                  <a:schemeClr val="bg1"/>
                </a:solidFill>
                <a:latin typeface="Bradley Hand ITC" panose="03070402050302030203" pitchFamily="66" charset="0"/>
              </a:rPr>
              <a:t>We’re returning to Germany in July</a:t>
            </a:r>
            <a:endParaRPr lang="en-GB" sz="4400" dirty="0">
              <a:solidFill>
                <a:schemeClr val="bg1"/>
              </a:solidFill>
              <a:latin typeface="Bradley Hand ITC" panose="03070402050302030203" pitchFamily="66" charset="0"/>
            </a:endParaRPr>
          </a:p>
        </p:txBody>
      </p:sp>
      <p:pic>
        <p:nvPicPr>
          <p:cNvPr id="4" name="Picture 3">
            <a:extLst>
              <a:ext uri="{FF2B5EF4-FFF2-40B4-BE49-F238E27FC236}">
                <a16:creationId xmlns:a16="http://schemas.microsoft.com/office/drawing/2014/main" id="{64A66935-C97F-B0AF-1B3A-F953CE491985}"/>
              </a:ext>
            </a:extLst>
          </p:cNvPr>
          <p:cNvPicPr>
            <a:picLocks noChangeAspect="1"/>
          </p:cNvPicPr>
          <p:nvPr/>
        </p:nvPicPr>
        <p:blipFill>
          <a:blip r:embed="rId4"/>
          <a:stretch>
            <a:fillRect/>
          </a:stretch>
        </p:blipFill>
        <p:spPr>
          <a:xfrm>
            <a:off x="6617972" y="478280"/>
            <a:ext cx="4796790" cy="3597593"/>
          </a:xfrm>
          <a:prstGeom prst="rect">
            <a:avLst/>
          </a:prstGeom>
        </p:spPr>
      </p:pic>
    </p:spTree>
    <p:extLst>
      <p:ext uri="{BB962C8B-B14F-4D97-AF65-F5344CB8AC3E}">
        <p14:creationId xmlns:p14="http://schemas.microsoft.com/office/powerpoint/2010/main" val="663987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8446B12-7391-4711-8B31-112A0B896C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4B31C50-9221-A543-6E36-5E31E2D3058E}"/>
              </a:ext>
            </a:extLst>
          </p:cNvPr>
          <p:cNvSpPr txBox="1"/>
          <p:nvPr/>
        </p:nvSpPr>
        <p:spPr>
          <a:xfrm>
            <a:off x="838198" y="4428000"/>
            <a:ext cx="10393682" cy="1400400"/>
          </a:xfrm>
          <a:prstGeom prst="rect">
            <a:avLst/>
          </a:prstGeom>
        </p:spPr>
        <p:txBody>
          <a:bodyPr vert="horz" wrap="square" lIns="91440" tIns="45720" rIns="91440" bIns="45720" rtlCol="0" anchor="b">
            <a:normAutofit/>
          </a:bodyPr>
          <a:lstStyle/>
          <a:p>
            <a:pPr algn="ctr">
              <a:lnSpc>
                <a:spcPct val="90000"/>
              </a:lnSpc>
              <a:spcBef>
                <a:spcPct val="0"/>
              </a:spcBef>
              <a:spcAft>
                <a:spcPts val="600"/>
              </a:spcAft>
            </a:pPr>
            <a:r>
              <a:rPr lang="en-US" sz="4400" b="1" kern="1200" dirty="0">
                <a:solidFill>
                  <a:schemeClr val="bg1"/>
                </a:solidFill>
                <a:latin typeface="Bradley Hand ITC" panose="03070402050302030203" pitchFamily="66" charset="0"/>
                <a:ea typeface="+mj-ea"/>
                <a:cs typeface="+mj-cs"/>
              </a:rPr>
              <a:t>KS3 Art Club has been investigating the Mexican tradition of Day of the Dead </a:t>
            </a:r>
          </a:p>
        </p:txBody>
      </p:sp>
      <p:pic>
        <p:nvPicPr>
          <p:cNvPr id="3" name="Picture 2">
            <a:extLst>
              <a:ext uri="{FF2B5EF4-FFF2-40B4-BE49-F238E27FC236}">
                <a16:creationId xmlns:a16="http://schemas.microsoft.com/office/drawing/2014/main" id="{766BBC4D-21D4-23A0-BAA5-246EC9ADFFC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 y="-1"/>
            <a:ext cx="6000749" cy="3911828"/>
          </a:xfrm>
          <a:custGeom>
            <a:avLst/>
            <a:gdLst/>
            <a:ahLst/>
            <a:cxnLst/>
            <a:rect l="l" t="t" r="r" b="b"/>
            <a:pathLst>
              <a:path w="6000749" h="3911828">
                <a:moveTo>
                  <a:pt x="0" y="0"/>
                </a:moveTo>
                <a:lnTo>
                  <a:pt x="6000749" y="0"/>
                </a:lnTo>
                <a:lnTo>
                  <a:pt x="6000749" y="3767827"/>
                </a:lnTo>
                <a:lnTo>
                  <a:pt x="5572124" y="3740378"/>
                </a:lnTo>
                <a:lnTo>
                  <a:pt x="0" y="3911828"/>
                </a:lnTo>
                <a:close/>
              </a:path>
            </a:pathLst>
          </a:custGeom>
        </p:spPr>
      </p:pic>
      <p:pic>
        <p:nvPicPr>
          <p:cNvPr id="4" name="Picture 3">
            <a:extLst>
              <a:ext uri="{FF2B5EF4-FFF2-40B4-BE49-F238E27FC236}">
                <a16:creationId xmlns:a16="http://schemas.microsoft.com/office/drawing/2014/main" id="{21FADE40-48A2-71FB-A772-2C5AD88FB17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b="-1"/>
          <a:stretch/>
        </p:blipFill>
        <p:spPr>
          <a:xfrm>
            <a:off x="6191245" y="-1"/>
            <a:ext cx="6000750" cy="3988028"/>
          </a:xfrm>
          <a:custGeom>
            <a:avLst/>
            <a:gdLst/>
            <a:ahLst/>
            <a:cxnLst/>
            <a:rect l="l" t="t" r="r" b="b"/>
            <a:pathLst>
              <a:path w="6000750" h="3988028">
                <a:moveTo>
                  <a:pt x="0" y="0"/>
                </a:moveTo>
                <a:lnTo>
                  <a:pt x="6000750" y="0"/>
                </a:lnTo>
                <a:lnTo>
                  <a:pt x="6000750" y="797153"/>
                </a:lnTo>
                <a:lnTo>
                  <a:pt x="6000750" y="2634343"/>
                </a:lnTo>
                <a:lnTo>
                  <a:pt x="6000750" y="3911828"/>
                </a:lnTo>
                <a:lnTo>
                  <a:pt x="3248025" y="3988028"/>
                </a:lnTo>
                <a:lnTo>
                  <a:pt x="0" y="3780026"/>
                </a:lnTo>
                <a:close/>
              </a:path>
            </a:pathLst>
          </a:custGeom>
        </p:spPr>
      </p:pic>
      <p:grpSp>
        <p:nvGrpSpPr>
          <p:cNvPr id="14" name="Group 10">
            <a:extLst>
              <a:ext uri="{FF2B5EF4-FFF2-40B4-BE49-F238E27FC236}">
                <a16:creationId xmlns:a16="http://schemas.microsoft.com/office/drawing/2014/main" id="{AC0B7807-0C83-4963-821A-69B172722E4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528992"/>
            <a:ext cx="12192000" cy="757168"/>
            <a:chOff x="0" y="2959818"/>
            <a:chExt cx="12192000" cy="757168"/>
          </a:xfrm>
        </p:grpSpPr>
        <p:sp>
          <p:nvSpPr>
            <p:cNvPr id="15" name="Freeform: Shape 11">
              <a:extLst>
                <a:ext uri="{FF2B5EF4-FFF2-40B4-BE49-F238E27FC236}">
                  <a16:creationId xmlns:a16="http://schemas.microsoft.com/office/drawing/2014/main" id="{BB027EC7-3252-48A2-A7A4-1741F72E47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4EBC51E4-7477-4290-BBD0-18AD942C36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5">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968048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80260" y="0"/>
            <a:ext cx="4861625" cy="6482167"/>
          </a:xfrm>
          <a:prstGeom prst="rect">
            <a:avLst/>
          </a:prstGeom>
        </p:spPr>
      </p:pic>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82712" y="133602"/>
            <a:ext cx="5383078" cy="2218417"/>
          </a:xfrm>
          <a:prstGeom prst="rect">
            <a:avLst/>
          </a:prstGeom>
        </p:spPr>
      </p:pic>
      <p:pic>
        <p:nvPicPr>
          <p:cNvPr id="4" name="Picture 3"/>
          <p:cNvPicPr>
            <a:picLocks noChangeAspect="1"/>
          </p:cNvPicPr>
          <p:nvPr/>
        </p:nvPicPr>
        <p:blipFill>
          <a:blip r:embed="rId5"/>
          <a:stretch>
            <a:fillRect/>
          </a:stretch>
        </p:blipFill>
        <p:spPr>
          <a:xfrm>
            <a:off x="6096000" y="3157842"/>
            <a:ext cx="4856135" cy="2719436"/>
          </a:xfrm>
          <a:prstGeom prst="rect">
            <a:avLst/>
          </a:prstGeom>
        </p:spPr>
      </p:pic>
      <p:sp>
        <p:nvSpPr>
          <p:cNvPr id="5" name="TextBox 4"/>
          <p:cNvSpPr txBox="1"/>
          <p:nvPr/>
        </p:nvSpPr>
        <p:spPr>
          <a:xfrm>
            <a:off x="4609971" y="2430546"/>
            <a:ext cx="7528560" cy="584775"/>
          </a:xfrm>
          <a:prstGeom prst="rect">
            <a:avLst/>
          </a:prstGeom>
          <a:solidFill>
            <a:schemeClr val="tx1"/>
          </a:solidFill>
        </p:spPr>
        <p:txBody>
          <a:bodyPr wrap="square" rtlCol="0">
            <a:spAutoFit/>
          </a:bodyPr>
          <a:lstStyle/>
          <a:p>
            <a:r>
              <a:rPr lang="en-GB" sz="3200" dirty="0">
                <a:solidFill>
                  <a:schemeClr val="bg1"/>
                </a:solidFill>
                <a:latin typeface="Bradley Hand ITC" panose="03070402050302030203" pitchFamily="66" charset="0"/>
              </a:rPr>
              <a:t>milk bottles were used to make </a:t>
            </a:r>
            <a:r>
              <a:rPr lang="en-GB" sz="3200" dirty="0" err="1">
                <a:solidFill>
                  <a:schemeClr val="bg1"/>
                </a:solidFill>
                <a:latin typeface="Bradley Hand ITC" panose="03070402050302030203" pitchFamily="66" charset="0"/>
              </a:rPr>
              <a:t>skeltons</a:t>
            </a:r>
            <a:endParaRPr lang="en-GB" sz="3200" dirty="0">
              <a:solidFill>
                <a:schemeClr val="bg1"/>
              </a:solidFill>
              <a:latin typeface="Bradley Hand ITC" panose="03070402050302030203" pitchFamily="66" charset="0"/>
            </a:endParaRPr>
          </a:p>
        </p:txBody>
      </p:sp>
      <p:sp>
        <p:nvSpPr>
          <p:cNvPr id="6" name="TextBox 5">
            <a:extLst>
              <a:ext uri="{FF2B5EF4-FFF2-40B4-BE49-F238E27FC236}">
                <a16:creationId xmlns:a16="http://schemas.microsoft.com/office/drawing/2014/main" id="{EFCED636-9071-1838-ED35-05E0E2379308}"/>
              </a:ext>
            </a:extLst>
          </p:cNvPr>
          <p:cNvSpPr txBox="1"/>
          <p:nvPr/>
        </p:nvSpPr>
        <p:spPr>
          <a:xfrm>
            <a:off x="6103378" y="6092931"/>
            <a:ext cx="4861625" cy="584775"/>
          </a:xfrm>
          <a:prstGeom prst="rect">
            <a:avLst/>
          </a:prstGeom>
          <a:solidFill>
            <a:schemeClr val="tx1"/>
          </a:solidFill>
        </p:spPr>
        <p:txBody>
          <a:bodyPr wrap="square" rtlCol="0">
            <a:spAutoFit/>
          </a:bodyPr>
          <a:lstStyle/>
          <a:p>
            <a:r>
              <a:rPr lang="en-GB" sz="3200" dirty="0">
                <a:solidFill>
                  <a:schemeClr val="bg1"/>
                </a:solidFill>
                <a:latin typeface="Bradley Hand ITC" panose="03070402050302030203" pitchFamily="66" charset="0"/>
              </a:rPr>
              <a:t> - a creepy recycle project!  </a:t>
            </a:r>
          </a:p>
        </p:txBody>
      </p:sp>
    </p:spTree>
    <p:extLst>
      <p:ext uri="{BB962C8B-B14F-4D97-AF65-F5344CB8AC3E}">
        <p14:creationId xmlns:p14="http://schemas.microsoft.com/office/powerpoint/2010/main" val="4176560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See the source image">
            <a:extLst>
              <a:ext uri="{FF2B5EF4-FFF2-40B4-BE49-F238E27FC236}">
                <a16:creationId xmlns:a16="http://schemas.microsoft.com/office/drawing/2014/main" id="{8AFF49EE-0A20-460D-A903-6F06902A5B1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bwMode="auto">
          <a:xfrm>
            <a:off x="-77481" y="11306"/>
            <a:ext cx="12269481" cy="2259945"/>
          </a:xfrm>
          <a:prstGeom prst="rect">
            <a:avLst/>
          </a:prstGeom>
          <a:noFill/>
          <a:ln>
            <a:noFill/>
          </a:ln>
          <a:extLst>
            <a:ext uri="{53640926-AAD7-44D8-BBD7-CCE9431645EC}">
              <a14:shadowObscured xmlns:a14="http://schemas.microsoft.com/office/drawing/2010/main"/>
            </a:ext>
          </a:extLst>
        </p:spPr>
      </p:pic>
      <p:pic>
        <p:nvPicPr>
          <p:cNvPr id="8" name="Picture 7" descr="Logo&#10;&#10;Description automatically generated with medium confidence">
            <a:extLst>
              <a:ext uri="{FF2B5EF4-FFF2-40B4-BE49-F238E27FC236}">
                <a16:creationId xmlns:a16="http://schemas.microsoft.com/office/drawing/2014/main" id="{AE406C9C-397D-70F4-17A9-16F4F198FDA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96644" y="92449"/>
            <a:ext cx="7675101" cy="1131385"/>
          </a:xfrm>
          <a:prstGeom prst="rect">
            <a:avLst/>
          </a:prstGeom>
        </p:spPr>
      </p:pic>
      <p:pic>
        <p:nvPicPr>
          <p:cNvPr id="5" name="Picture 4" descr="A picture containing indoor, furniture, table, chair&#10;&#10;Description automatically generated">
            <a:extLst>
              <a:ext uri="{FF2B5EF4-FFF2-40B4-BE49-F238E27FC236}">
                <a16:creationId xmlns:a16="http://schemas.microsoft.com/office/drawing/2014/main" id="{C8B14087-C87E-341F-18BD-CB2B570994D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45694" y="1468176"/>
            <a:ext cx="4246306" cy="2979174"/>
          </a:xfrm>
          <a:prstGeom prst="rect">
            <a:avLst/>
          </a:prstGeom>
        </p:spPr>
      </p:pic>
      <p:sp>
        <p:nvSpPr>
          <p:cNvPr id="14" name="Text Box 7">
            <a:extLst>
              <a:ext uri="{FF2B5EF4-FFF2-40B4-BE49-F238E27FC236}">
                <a16:creationId xmlns:a16="http://schemas.microsoft.com/office/drawing/2014/main" id="{399D55C4-AA70-C73F-DEA3-0C2A4F8FB7B4}"/>
              </a:ext>
            </a:extLst>
          </p:cNvPr>
          <p:cNvSpPr txBox="1"/>
          <p:nvPr/>
        </p:nvSpPr>
        <p:spPr>
          <a:xfrm>
            <a:off x="57829" y="2271251"/>
            <a:ext cx="4730733" cy="4404995"/>
          </a:xfrm>
          <a:prstGeom prst="rect">
            <a:avLst/>
          </a:prstGeom>
          <a:solidFill>
            <a:schemeClr val="accent3">
              <a:lumMod val="20000"/>
              <a:lumOff val="80000"/>
            </a:schemeClr>
          </a:solidFill>
          <a:ln w="28575"/>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50000"/>
              </a:lnSpc>
              <a:spcAft>
                <a:spcPts val="800"/>
              </a:spcAft>
            </a:pPr>
            <a:r>
              <a:rPr lang="en-GB" sz="2400" dirty="0">
                <a:effectLst/>
                <a:latin typeface="Bradley Hand ITC" panose="03070402050302030203" pitchFamily="66" charset="0"/>
                <a:ea typeface="Calibri" panose="020F0502020204030204" pitchFamily="34" charset="0"/>
                <a:cs typeface="Times New Roman" panose="02020603050405020304" pitchFamily="18" charset="0"/>
              </a:rPr>
              <a:t>Model United Nations (MUN) is an </a:t>
            </a:r>
            <a:r>
              <a:rPr lang="en-GB" sz="2400" b="1" dirty="0">
                <a:effectLst/>
                <a:latin typeface="Bradley Hand ITC" panose="03070402050302030203" pitchFamily="66" charset="0"/>
                <a:ea typeface="Calibri" panose="020F0502020204030204" pitchFamily="34" charset="0"/>
                <a:cs typeface="Times New Roman" panose="02020603050405020304" pitchFamily="18" charset="0"/>
              </a:rPr>
              <a:t>imitation </a:t>
            </a:r>
            <a:r>
              <a:rPr lang="en-GB" sz="2400" dirty="0">
                <a:effectLst/>
                <a:latin typeface="Bradley Hand ITC" panose="03070402050302030203" pitchFamily="66" charset="0"/>
                <a:ea typeface="Calibri" panose="020F0502020204030204" pitchFamily="34" charset="0"/>
                <a:cs typeface="Times New Roman" panose="02020603050405020304" pitchFamily="18" charset="0"/>
              </a:rPr>
              <a:t>of the United Nations where students </a:t>
            </a:r>
            <a:r>
              <a:rPr lang="en-GB" sz="2400" b="1" dirty="0">
                <a:effectLst/>
                <a:latin typeface="Bradley Hand ITC" panose="03070402050302030203" pitchFamily="66" charset="0"/>
                <a:ea typeface="Calibri" panose="020F0502020204030204" pitchFamily="34" charset="0"/>
                <a:cs typeface="Times New Roman" panose="02020603050405020304" pitchFamily="18" charset="0"/>
              </a:rPr>
              <a:t>play the role of different delegates</a:t>
            </a:r>
            <a:r>
              <a:rPr lang="en-GB" sz="2400" dirty="0">
                <a:effectLst/>
                <a:latin typeface="Bradley Hand ITC" panose="03070402050302030203" pitchFamily="66" charset="0"/>
                <a:ea typeface="Calibri" panose="020F0502020204030204" pitchFamily="34" charset="0"/>
                <a:cs typeface="Times New Roman" panose="02020603050405020304" pitchFamily="18" charset="0"/>
              </a:rPr>
              <a:t> from </a:t>
            </a:r>
            <a:r>
              <a:rPr lang="en-GB" sz="2400" u="sng" dirty="0">
                <a:effectLst/>
                <a:latin typeface="Bradley Hand ITC" panose="03070402050302030203" pitchFamily="66" charset="0"/>
                <a:ea typeface="Calibri" panose="020F0502020204030204" pitchFamily="34" charset="0"/>
                <a:cs typeface="Times New Roman" panose="02020603050405020304" pitchFamily="18" charset="0"/>
              </a:rPr>
              <a:t>different </a:t>
            </a:r>
            <a:r>
              <a:rPr lang="en-GB" sz="2400" b="1" u="sng" dirty="0">
                <a:effectLst/>
                <a:latin typeface="Bradley Hand ITC" panose="03070402050302030203" pitchFamily="66" charset="0"/>
                <a:ea typeface="Calibri" panose="020F0502020204030204" pitchFamily="34" charset="0"/>
                <a:cs typeface="Times New Roman" panose="02020603050405020304" pitchFamily="18" charset="0"/>
              </a:rPr>
              <a:t>countries</a:t>
            </a:r>
            <a:r>
              <a:rPr lang="en-GB" sz="2400" u="sng" dirty="0">
                <a:effectLst/>
                <a:latin typeface="Bradley Hand ITC" panose="03070402050302030203" pitchFamily="66" charset="0"/>
                <a:ea typeface="Calibri" panose="020F0502020204030204" pitchFamily="34" charset="0"/>
                <a:cs typeface="Times New Roman" panose="02020603050405020304" pitchFamily="18" charset="0"/>
              </a:rPr>
              <a:t> </a:t>
            </a:r>
            <a:r>
              <a:rPr lang="en-GB" sz="2400" dirty="0">
                <a:effectLst/>
                <a:latin typeface="Bradley Hand ITC" panose="03070402050302030203" pitchFamily="66" charset="0"/>
                <a:ea typeface="Calibri" panose="020F0502020204030204" pitchFamily="34" charset="0"/>
                <a:cs typeface="Times New Roman" panose="02020603050405020304" pitchFamily="18" charset="0"/>
              </a:rPr>
              <a:t>and attempt to </a:t>
            </a:r>
            <a:r>
              <a:rPr lang="en-GB" sz="2400" b="1" dirty="0">
                <a:effectLst/>
                <a:latin typeface="Bradley Hand ITC" panose="03070402050302030203" pitchFamily="66" charset="0"/>
                <a:ea typeface="Calibri" panose="020F0502020204030204" pitchFamily="34" charset="0"/>
                <a:cs typeface="Times New Roman" panose="02020603050405020304" pitchFamily="18" charset="0"/>
              </a:rPr>
              <a:t>resolve global issues</a:t>
            </a:r>
            <a:r>
              <a:rPr lang="en-GB" sz="2400" dirty="0">
                <a:effectLst/>
                <a:latin typeface="Bradley Hand ITC" panose="03070402050302030203" pitchFamily="66" charset="0"/>
                <a:ea typeface="Calibri" panose="020F0502020204030204" pitchFamily="34" charset="0"/>
                <a:cs typeface="Times New Roman" panose="02020603050405020304" pitchFamily="18" charset="0"/>
              </a:rPr>
              <a:t> with the policies and </a:t>
            </a:r>
            <a:r>
              <a:rPr lang="en-GB" sz="2400" u="sng" dirty="0">
                <a:effectLst/>
                <a:latin typeface="Bradley Hand ITC" panose="03070402050302030203" pitchFamily="66" charset="0"/>
                <a:ea typeface="Calibri" panose="020F0502020204030204" pitchFamily="34" charset="0"/>
                <a:cs typeface="Times New Roman" panose="02020603050405020304" pitchFamily="18" charset="0"/>
              </a:rPr>
              <a:t>perspectives of their assigned country. </a:t>
            </a:r>
          </a:p>
          <a:p>
            <a:pPr>
              <a:lnSpc>
                <a:spcPct val="107000"/>
              </a:lnSpc>
              <a:spcAft>
                <a:spcPts val="800"/>
              </a:spcAft>
            </a:pPr>
            <a:r>
              <a:rPr lang="en-GB" sz="1100" dirty="0">
                <a:effectLst/>
                <a:latin typeface="Twinkl" pitchFamily="2" charset="0"/>
                <a:ea typeface="Calibri" panose="020F0502020204030204" pitchFamily="34" charset="0"/>
                <a:cs typeface="Times New Roman" panose="02020603050405020304" pitchFamily="18" charset="0"/>
              </a:rPr>
              <a:t> </a:t>
            </a:r>
            <a:endParaRPr lang="en-GB" sz="1100" dirty="0">
              <a:effectLst/>
              <a:ea typeface="Calibri" panose="020F0502020204030204" pitchFamily="34" charset="0"/>
              <a:cs typeface="Times New Roman" panose="02020603050405020304" pitchFamily="18" charset="0"/>
            </a:endParaRPr>
          </a:p>
          <a:p>
            <a:pPr>
              <a:lnSpc>
                <a:spcPct val="107000"/>
              </a:lnSpc>
              <a:spcAft>
                <a:spcPts val="800"/>
              </a:spcAft>
            </a:pPr>
            <a:r>
              <a:rPr lang="en-GB" sz="1100" dirty="0">
                <a:effectLst/>
                <a:latin typeface="Twinkl" pitchFamily="2" charset="0"/>
                <a:ea typeface="Calibri" panose="020F0502020204030204" pitchFamily="34" charset="0"/>
                <a:cs typeface="Times New Roman" panose="02020603050405020304" pitchFamily="18" charset="0"/>
              </a:rPr>
              <a:t> </a:t>
            </a:r>
            <a:endParaRPr lang="en-GB" sz="1100" dirty="0">
              <a:effectLst/>
              <a:ea typeface="Calibri" panose="020F0502020204030204" pitchFamily="34" charset="0"/>
              <a:cs typeface="Times New Roman" panose="02020603050405020304" pitchFamily="18" charset="0"/>
            </a:endParaRPr>
          </a:p>
          <a:p>
            <a:pPr>
              <a:lnSpc>
                <a:spcPct val="107000"/>
              </a:lnSpc>
              <a:spcAft>
                <a:spcPts val="800"/>
              </a:spcAft>
            </a:pPr>
            <a:r>
              <a:rPr lang="en-GB" sz="1100" dirty="0">
                <a:effectLst/>
                <a:latin typeface="Twinkl" pitchFamily="2" charset="0"/>
                <a:ea typeface="Calibri" panose="020F0502020204030204" pitchFamily="34" charset="0"/>
                <a:cs typeface="Times New Roman" panose="02020603050405020304" pitchFamily="18" charset="0"/>
              </a:rPr>
              <a:t> </a:t>
            </a:r>
            <a:endParaRPr lang="en-GB" sz="1100" dirty="0">
              <a:effectLst/>
              <a:ea typeface="Calibri" panose="020F0502020204030204" pitchFamily="34" charset="0"/>
              <a:cs typeface="Times New Roman" panose="02020603050405020304" pitchFamily="18" charset="0"/>
            </a:endParaRPr>
          </a:p>
        </p:txBody>
      </p:sp>
      <p:pic>
        <p:nvPicPr>
          <p:cNvPr id="16" name="Picture 15" descr="public speaking Icon 3882973">
            <a:extLst>
              <a:ext uri="{FF2B5EF4-FFF2-40B4-BE49-F238E27FC236}">
                <a16:creationId xmlns:a16="http://schemas.microsoft.com/office/drawing/2014/main" id="{B1E5C7AB-67CA-EC1D-F0EC-A749A61B3E54}"/>
              </a:ext>
            </a:extLst>
          </p:cNvPr>
          <p:cNvPicPr>
            <a:picLocks noChangeAspect="1"/>
          </p:cNvPicPr>
          <p:nvPr/>
        </p:nvPicPr>
        <p:blipFill>
          <a:blip r:embed="rId6">
            <a:extLst>
              <a:ext uri="{28A0092B-C50C-407E-A947-70E740481C1C}">
                <a14:useLocalDpi xmlns:a14="http://schemas.microsoft.com/office/drawing/2010/main"/>
              </a:ext>
            </a:extLst>
          </a:blip>
          <a:srcRect/>
          <a:stretch>
            <a:fillRect/>
          </a:stretch>
        </p:blipFill>
        <p:spPr bwMode="auto">
          <a:xfrm>
            <a:off x="2729818" y="787918"/>
            <a:ext cx="1360516" cy="1360516"/>
          </a:xfrm>
          <a:prstGeom prst="rect">
            <a:avLst/>
          </a:prstGeom>
          <a:noFill/>
          <a:ln>
            <a:noFill/>
          </a:ln>
        </p:spPr>
      </p:pic>
      <p:pic>
        <p:nvPicPr>
          <p:cNvPr id="24" name="Picture 23" descr="A group of people sitting at a table with papers on it&#10;&#10;Description automatically generated with medium confidence">
            <a:extLst>
              <a:ext uri="{FF2B5EF4-FFF2-40B4-BE49-F238E27FC236}">
                <a16:creationId xmlns:a16="http://schemas.microsoft.com/office/drawing/2014/main" id="{E7FF764D-80C1-F92C-4D52-F3EFFE66B7FD}"/>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rot="5400000">
            <a:off x="5689814" y="3279246"/>
            <a:ext cx="2582867" cy="4256924"/>
          </a:xfrm>
          <a:prstGeom prst="rect">
            <a:avLst/>
          </a:prstGeom>
        </p:spPr>
      </p:pic>
      <p:pic>
        <p:nvPicPr>
          <p:cNvPr id="26" name="Picture 25" descr="A piece of paper with writing on it&#10;&#10;Description automatically generated with medium confidence">
            <a:extLst>
              <a:ext uri="{FF2B5EF4-FFF2-40B4-BE49-F238E27FC236}">
                <a16:creationId xmlns:a16="http://schemas.microsoft.com/office/drawing/2014/main" id="{081AA6BB-54C5-9A1C-AE15-C1EA43A9717A}"/>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9074141" y="4116274"/>
            <a:ext cx="3117859" cy="2582868"/>
          </a:xfrm>
          <a:prstGeom prst="rect">
            <a:avLst/>
          </a:prstGeom>
        </p:spPr>
      </p:pic>
      <p:sp>
        <p:nvSpPr>
          <p:cNvPr id="2" name="TextBox 1">
            <a:extLst>
              <a:ext uri="{FF2B5EF4-FFF2-40B4-BE49-F238E27FC236}">
                <a16:creationId xmlns:a16="http://schemas.microsoft.com/office/drawing/2014/main" id="{51ABF8BC-65BF-84F9-E456-4BA3F2F96342}"/>
              </a:ext>
            </a:extLst>
          </p:cNvPr>
          <p:cNvSpPr txBox="1"/>
          <p:nvPr/>
        </p:nvSpPr>
        <p:spPr>
          <a:xfrm>
            <a:off x="4898942" y="2488590"/>
            <a:ext cx="2936372" cy="1323439"/>
          </a:xfrm>
          <a:prstGeom prst="rect">
            <a:avLst/>
          </a:prstGeom>
          <a:solidFill>
            <a:schemeClr val="tx1"/>
          </a:solidFill>
        </p:spPr>
        <p:txBody>
          <a:bodyPr wrap="square" rtlCol="0">
            <a:spAutoFit/>
          </a:bodyPr>
          <a:lstStyle/>
          <a:p>
            <a:r>
              <a:rPr lang="en-GB" sz="8000" dirty="0">
                <a:solidFill>
                  <a:schemeClr val="bg1"/>
                </a:solidFill>
                <a:latin typeface="Bradley Hand ITC" panose="03070402050302030203" pitchFamily="66" charset="0"/>
              </a:rPr>
              <a:t>MUN</a:t>
            </a:r>
          </a:p>
        </p:txBody>
      </p:sp>
    </p:spTree>
    <p:extLst>
      <p:ext uri="{BB962C8B-B14F-4D97-AF65-F5344CB8AC3E}">
        <p14:creationId xmlns:p14="http://schemas.microsoft.com/office/powerpoint/2010/main" val="4000076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A25B9-9537-8D90-DA1F-45B2092D6A8C}"/>
              </a:ext>
            </a:extLst>
          </p:cNvPr>
          <p:cNvSpPr>
            <a:spLocks noGrp="1"/>
          </p:cNvSpPr>
          <p:nvPr>
            <p:ph type="title"/>
          </p:nvPr>
        </p:nvSpPr>
        <p:spPr/>
        <p:txBody>
          <a:bodyPr/>
          <a:lstStyle/>
          <a:p>
            <a:endParaRPr lang="en-GB"/>
          </a:p>
        </p:txBody>
      </p:sp>
      <p:pic>
        <p:nvPicPr>
          <p:cNvPr id="5" name="Content Placeholder 4" descr="A group of people sitting at tables in a classroom&#10;&#10;Description automatically generated with medium confidence">
            <a:extLst>
              <a:ext uri="{FF2B5EF4-FFF2-40B4-BE49-F238E27FC236}">
                <a16:creationId xmlns:a16="http://schemas.microsoft.com/office/drawing/2014/main" id="{D4B64AE5-08B8-C094-E9C7-6F5E2A2A6B15}"/>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0" y="-1"/>
            <a:ext cx="7048500" cy="5286375"/>
          </a:xfrm>
        </p:spPr>
      </p:pic>
      <p:pic>
        <p:nvPicPr>
          <p:cNvPr id="7" name="Picture 6" descr="A white cake with blue writing on it&#10;&#10;Description automatically generated with low confidence">
            <a:extLst>
              <a:ext uri="{FF2B5EF4-FFF2-40B4-BE49-F238E27FC236}">
                <a16:creationId xmlns:a16="http://schemas.microsoft.com/office/drawing/2014/main" id="{32EE3443-9259-2432-8ABB-1F84A364EE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48500" y="0"/>
            <a:ext cx="5143500" cy="6858000"/>
          </a:xfrm>
          <a:prstGeom prst="rect">
            <a:avLst/>
          </a:prstGeom>
        </p:spPr>
      </p:pic>
    </p:spTree>
    <p:extLst>
      <p:ext uri="{BB962C8B-B14F-4D97-AF65-F5344CB8AC3E}">
        <p14:creationId xmlns:p14="http://schemas.microsoft.com/office/powerpoint/2010/main" val="604192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2" name="Picture 1">
            <a:extLst>
              <a:ext uri="{FF2B5EF4-FFF2-40B4-BE49-F238E27FC236}">
                <a16:creationId xmlns:a16="http://schemas.microsoft.com/office/drawing/2014/main" id="{5938409D-60FB-431B-BA26-4AE9E332B94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10"/>
            <a:ext cx="9947062" cy="6857990"/>
          </a:xfrm>
          <a:prstGeom prst="rect">
            <a:avLst/>
          </a:prstGeom>
        </p:spPr>
      </p:pic>
      <p:sp>
        <p:nvSpPr>
          <p:cNvPr id="10" name="Freeform: Shape 9">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8" name="Freeform: Shape 11">
            <a:extLst>
              <a:ext uri="{FF2B5EF4-FFF2-40B4-BE49-F238E27FC236}">
                <a16:creationId xmlns:a16="http://schemas.microsoft.com/office/drawing/2014/main" id="{F9EC3F91-A75C-4F74-867E-E4C28C135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Meiryo"/>
            </a:endParaRPr>
          </a:p>
        </p:txBody>
      </p:sp>
      <p:sp>
        <p:nvSpPr>
          <p:cNvPr id="19" name="Freeform: Shape 13">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 name="TextBox 2">
            <a:extLst>
              <a:ext uri="{FF2B5EF4-FFF2-40B4-BE49-F238E27FC236}">
                <a16:creationId xmlns:a16="http://schemas.microsoft.com/office/drawing/2014/main" id="{BD5944B0-8A08-7905-7216-F6CAE33D600E}"/>
              </a:ext>
            </a:extLst>
          </p:cNvPr>
          <p:cNvSpPr txBox="1"/>
          <p:nvPr/>
        </p:nvSpPr>
        <p:spPr>
          <a:xfrm>
            <a:off x="8046719" y="2722729"/>
            <a:ext cx="3633747" cy="2700062"/>
          </a:xfrm>
          <a:prstGeom prst="rect">
            <a:avLst/>
          </a:prstGeom>
        </p:spPr>
        <p:txBody>
          <a:bodyPr vert="horz" lIns="91440" tIns="45720" rIns="91440" bIns="45720" rtlCol="0">
            <a:normAutofit fontScale="92500"/>
          </a:bodyPr>
          <a:lstStyle/>
          <a:p>
            <a:pPr>
              <a:lnSpc>
                <a:spcPct val="90000"/>
              </a:lnSpc>
              <a:spcAft>
                <a:spcPts val="600"/>
              </a:spcAft>
            </a:pPr>
            <a:r>
              <a:rPr lang="en-US" sz="3200" b="1" dirty="0">
                <a:latin typeface="Bradley Hand ITC" panose="03070402050302030203" pitchFamily="66" charset="0"/>
              </a:rPr>
              <a:t>Thanks to Miss Laisney, we have created links with her old school in France – the College Condorcet in Dourdan</a:t>
            </a:r>
          </a:p>
        </p:txBody>
      </p:sp>
    </p:spTree>
    <p:extLst>
      <p:ext uri="{BB962C8B-B14F-4D97-AF65-F5344CB8AC3E}">
        <p14:creationId xmlns:p14="http://schemas.microsoft.com/office/powerpoint/2010/main" val="22377184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erson standing in front of a group of people sitting around a table&#10;&#10;Description automatically generated with medium confidence">
            <a:extLst>
              <a:ext uri="{FF2B5EF4-FFF2-40B4-BE49-F238E27FC236}">
                <a16:creationId xmlns:a16="http://schemas.microsoft.com/office/drawing/2014/main" id="{709907E5-DB71-8AAF-089C-99D2A72D442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9"/>
            <a:ext cx="7279893" cy="3895335"/>
          </a:xfrm>
          <a:custGeom>
            <a:avLst/>
            <a:gdLst/>
            <a:ahLst/>
            <a:cxnLst/>
            <a:rect l="l" t="t" r="r" b="b"/>
            <a:pathLst>
              <a:path w="7279913" h="3895335">
                <a:moveTo>
                  <a:pt x="0" y="0"/>
                </a:moveTo>
                <a:lnTo>
                  <a:pt x="7279913" y="0"/>
                </a:lnTo>
                <a:lnTo>
                  <a:pt x="7279913" y="3116976"/>
                </a:lnTo>
                <a:lnTo>
                  <a:pt x="5011287" y="3116976"/>
                </a:lnTo>
                <a:lnTo>
                  <a:pt x="5011287" y="3895335"/>
                </a:lnTo>
                <a:lnTo>
                  <a:pt x="0" y="3895335"/>
                </a:lnTo>
                <a:close/>
              </a:path>
            </a:pathLst>
          </a:custGeom>
        </p:spPr>
      </p:pic>
      <p:sp>
        <p:nvSpPr>
          <p:cNvPr id="13" name="Rectangle 9">
            <a:extLst>
              <a:ext uri="{FF2B5EF4-FFF2-40B4-BE49-F238E27FC236}">
                <a16:creationId xmlns:a16="http://schemas.microsoft.com/office/drawing/2014/main" id="{73EDB3DA-AEF0-428A-A317-C42827E6C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58302" y="0"/>
            <a:ext cx="3809132" cy="3116984"/>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A06AD8B-0227-4FF6-AEB4-C66C5A539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69422"/>
            <a:ext cx="5001186" cy="2788578"/>
          </a:xfrm>
          <a:prstGeom prst="rect">
            <a:avLst/>
          </a:prstGeom>
          <a:solidFill>
            <a:schemeClr val="bg2">
              <a:lumMod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DFACEB2-7564-4FB9-B739-C2CE339BA3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23904" y="0"/>
            <a:ext cx="768096" cy="6858000"/>
          </a:xfrm>
          <a:prstGeom prst="rect">
            <a:avLst/>
          </a:prstGeom>
          <a:solidFill>
            <a:srgbClr val="54533A">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group of people sitting in a room&#10;&#10;Description automatically generated with medium confidence">
            <a:extLst>
              <a:ext uri="{FF2B5EF4-FFF2-40B4-BE49-F238E27FC236}">
                <a16:creationId xmlns:a16="http://schemas.microsoft.com/office/drawing/2014/main" id="{84224CD7-07D4-CA45-3DCC-2B81693049D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3"/>
          <a:stretch/>
        </p:blipFill>
        <p:spPr>
          <a:xfrm>
            <a:off x="5162052" y="3272588"/>
            <a:ext cx="6105382" cy="3585411"/>
          </a:xfrm>
          <a:prstGeom prst="rect">
            <a:avLst/>
          </a:prstGeom>
        </p:spPr>
      </p:pic>
      <p:sp>
        <p:nvSpPr>
          <p:cNvPr id="6" name="TextBox 5">
            <a:extLst>
              <a:ext uri="{FF2B5EF4-FFF2-40B4-BE49-F238E27FC236}">
                <a16:creationId xmlns:a16="http://schemas.microsoft.com/office/drawing/2014/main" id="{42ABAE0D-FBEE-B114-A032-EDDB7D98947F}"/>
              </a:ext>
            </a:extLst>
          </p:cNvPr>
          <p:cNvSpPr txBox="1"/>
          <p:nvPr/>
        </p:nvSpPr>
        <p:spPr>
          <a:xfrm>
            <a:off x="502920" y="4526280"/>
            <a:ext cx="4038600" cy="1754326"/>
          </a:xfrm>
          <a:prstGeom prst="rect">
            <a:avLst/>
          </a:prstGeom>
          <a:solidFill>
            <a:schemeClr val="bg2">
              <a:lumMod val="75000"/>
            </a:schemeClr>
          </a:solidFill>
        </p:spPr>
        <p:txBody>
          <a:bodyPr wrap="square" rtlCol="0">
            <a:spAutoFit/>
          </a:bodyPr>
          <a:lstStyle/>
          <a:p>
            <a:pPr algn="ctr"/>
            <a:r>
              <a:rPr lang="en-GB" sz="3600" b="1" dirty="0">
                <a:latin typeface="Bradley Hand ITC" panose="03070402050302030203" pitchFamily="66" charset="0"/>
              </a:rPr>
              <a:t>Pen-pal project with </a:t>
            </a:r>
            <a:r>
              <a:rPr lang="en-GB" sz="3600" b="1">
                <a:latin typeface="Bradley Hand ITC" panose="03070402050302030203" pitchFamily="66" charset="0"/>
              </a:rPr>
              <a:t>BAHASI orphanage </a:t>
            </a:r>
            <a:r>
              <a:rPr lang="en-GB" sz="3600" b="1" dirty="0">
                <a:latin typeface="Bradley Hand ITC" panose="03070402050302030203" pitchFamily="66" charset="0"/>
              </a:rPr>
              <a:t>in Malawi</a:t>
            </a:r>
          </a:p>
        </p:txBody>
      </p:sp>
    </p:spTree>
    <p:extLst>
      <p:ext uri="{BB962C8B-B14F-4D97-AF65-F5344CB8AC3E}">
        <p14:creationId xmlns:p14="http://schemas.microsoft.com/office/powerpoint/2010/main" val="22322264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84EFEF62-9386-13BC-622A-5C0BE8FCDF7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282"/>
            <a:ext cx="12191980" cy="6856718"/>
          </a:xfrm>
          <a:prstGeom prst="rect">
            <a:avLst/>
          </a:prstGeom>
        </p:spPr>
      </p:pic>
      <p:sp>
        <p:nvSpPr>
          <p:cNvPr id="3" name="TextBox 2">
            <a:extLst>
              <a:ext uri="{FF2B5EF4-FFF2-40B4-BE49-F238E27FC236}">
                <a16:creationId xmlns:a16="http://schemas.microsoft.com/office/drawing/2014/main" id="{C0E2CEEE-19E5-5D23-24E2-8C5975726BFE}"/>
              </a:ext>
            </a:extLst>
          </p:cNvPr>
          <p:cNvSpPr txBox="1"/>
          <p:nvPr/>
        </p:nvSpPr>
        <p:spPr>
          <a:xfrm>
            <a:off x="640081" y="304800"/>
            <a:ext cx="5593080" cy="2554545"/>
          </a:xfrm>
          <a:prstGeom prst="rect">
            <a:avLst/>
          </a:prstGeom>
          <a:solidFill>
            <a:schemeClr val="bg2">
              <a:lumMod val="75000"/>
            </a:schemeClr>
          </a:solidFill>
        </p:spPr>
        <p:txBody>
          <a:bodyPr wrap="square" rtlCol="0">
            <a:spAutoFit/>
          </a:bodyPr>
          <a:lstStyle/>
          <a:p>
            <a:r>
              <a:rPr lang="en-GB" sz="3200" b="1" dirty="0">
                <a:latin typeface="Bradley Hand ITC" panose="03070402050302030203" pitchFamily="66" charset="0"/>
              </a:rPr>
              <a:t>We have a link with a school in Nairobi, Africa – </a:t>
            </a:r>
            <a:r>
              <a:rPr lang="en-GB" sz="3200" b="1" dirty="0" err="1">
                <a:latin typeface="Bradley Hand ITC" panose="03070402050302030203" pitchFamily="66" charset="0"/>
              </a:rPr>
              <a:t>Brookhouse</a:t>
            </a:r>
            <a:r>
              <a:rPr lang="en-GB" sz="3200" b="1" dirty="0">
                <a:latin typeface="Bradley Hand ITC" panose="03070402050302030203" pitchFamily="66" charset="0"/>
              </a:rPr>
              <a:t>. </a:t>
            </a:r>
          </a:p>
          <a:p>
            <a:r>
              <a:rPr lang="en-GB" sz="3200" b="1" dirty="0">
                <a:latin typeface="Bradley Hand ITC" panose="03070402050302030203" pitchFamily="66" charset="0"/>
              </a:rPr>
              <a:t>This partnership was forged through the Rivers of the World British Council project. </a:t>
            </a:r>
          </a:p>
        </p:txBody>
      </p:sp>
    </p:spTree>
    <p:extLst>
      <p:ext uri="{BB962C8B-B14F-4D97-AF65-F5344CB8AC3E}">
        <p14:creationId xmlns:p14="http://schemas.microsoft.com/office/powerpoint/2010/main" val="30849095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27900" y="969904"/>
            <a:ext cx="7041216" cy="5731797"/>
          </a:xfrm>
          <a:prstGeom prst="rect">
            <a:avLst/>
          </a:prstGeom>
        </p:spPr>
      </p:pic>
      <p:sp>
        <p:nvSpPr>
          <p:cNvPr id="3" name="TextBox 2"/>
          <p:cNvSpPr txBox="1"/>
          <p:nvPr/>
        </p:nvSpPr>
        <p:spPr>
          <a:xfrm>
            <a:off x="840839" y="156299"/>
            <a:ext cx="10415337" cy="584775"/>
          </a:xfrm>
          <a:prstGeom prst="rect">
            <a:avLst/>
          </a:prstGeom>
          <a:solidFill>
            <a:schemeClr val="tx1"/>
          </a:solidFill>
          <a:ln w="38100">
            <a:solidFill>
              <a:srgbClr val="C00000"/>
            </a:solidFill>
          </a:ln>
        </p:spPr>
        <p:txBody>
          <a:bodyPr wrap="square" rtlCol="0">
            <a:spAutoFit/>
          </a:bodyPr>
          <a:lstStyle/>
          <a:p>
            <a:pPr algn="ctr"/>
            <a:r>
              <a:rPr lang="en-GB" sz="3200" b="1" i="1" dirty="0">
                <a:solidFill>
                  <a:schemeClr val="bg1"/>
                </a:solidFill>
                <a:latin typeface="Bradley Hand ITC" panose="03070402050302030203" pitchFamily="66" charset="0"/>
              </a:rPr>
              <a:t>YEAR 8 AND 9 ARTCLUB WORKSHOP PARTICIPANTS</a:t>
            </a:r>
            <a:r>
              <a:rPr lang="en-GB" sz="3200" b="1" i="1" dirty="0"/>
              <a:t>.</a:t>
            </a:r>
            <a:endParaRPr lang="en-GB" sz="2000" b="1" i="1" dirty="0"/>
          </a:p>
        </p:txBody>
      </p:sp>
    </p:spTree>
    <p:extLst>
      <p:ext uri="{BB962C8B-B14F-4D97-AF65-F5344CB8AC3E}">
        <p14:creationId xmlns:p14="http://schemas.microsoft.com/office/powerpoint/2010/main" val="6526508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group of people holding up paper&#10;&#10;Description automatically generated with low confidence">
            <a:extLst>
              <a:ext uri="{FF2B5EF4-FFF2-40B4-BE49-F238E27FC236}">
                <a16:creationId xmlns:a16="http://schemas.microsoft.com/office/drawing/2014/main" id="{26C286D3-3DCF-52B8-FAA8-5D3786D99A6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882570" y="10"/>
            <a:ext cx="8309429" cy="6857990"/>
          </a:xfrm>
          <a:custGeom>
            <a:avLst/>
            <a:gdLst/>
            <a:ahLst/>
            <a:cxnLst/>
            <a:rect l="l" t="t" r="r" b="b"/>
            <a:pathLst>
              <a:path w="12192000" h="6858000">
                <a:moveTo>
                  <a:pt x="0" y="0"/>
                </a:moveTo>
                <a:lnTo>
                  <a:pt x="12192000" y="0"/>
                </a:lnTo>
                <a:lnTo>
                  <a:pt x="12192000" y="6858000"/>
                </a:lnTo>
                <a:lnTo>
                  <a:pt x="0" y="6858000"/>
                </a:lnTo>
                <a:close/>
              </a:path>
            </a:pathLst>
          </a:custGeom>
        </p:spPr>
      </p:pic>
      <p:grpSp>
        <p:nvGrpSpPr>
          <p:cNvPr id="7" name="Group 6">
            <a:extLst>
              <a:ext uri="{FF2B5EF4-FFF2-40B4-BE49-F238E27FC236}">
                <a16:creationId xmlns:a16="http://schemas.microsoft.com/office/drawing/2014/main" id="{63737881-458F-40AD-B72B-B57D267DC4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
            <a:ext cx="4581527" cy="6858002"/>
            <a:chOff x="-2" y="-1"/>
            <a:chExt cx="4581527" cy="6858002"/>
          </a:xfrm>
          <a:effectLst>
            <a:outerShdw blurRad="381000" dist="50800" algn="ctr" rotWithShape="0">
              <a:srgbClr val="000000">
                <a:alpha val="10000"/>
              </a:srgbClr>
            </a:outerShdw>
          </a:effectLst>
        </p:grpSpPr>
        <p:sp>
          <p:nvSpPr>
            <p:cNvPr id="8" name="Freeform: Shape 7">
              <a:extLst>
                <a:ext uri="{FF2B5EF4-FFF2-40B4-BE49-F238E27FC236}">
                  <a16:creationId xmlns:a16="http://schemas.microsoft.com/office/drawing/2014/main" id="{C2967126-346F-41EA-982D-63D8EBB60D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1"/>
              <a:ext cx="4572002" cy="6858002"/>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9" name="Group 8">
              <a:extLst>
                <a:ext uri="{FF2B5EF4-FFF2-40B4-BE49-F238E27FC236}">
                  <a16:creationId xmlns:a16="http://schemas.microsoft.com/office/drawing/2014/main" id="{1BCD9601-1F44-4E40-998C-1B256DAE946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2"/>
              <a:chOff x="3697284" y="-1"/>
              <a:chExt cx="884241" cy="6858002"/>
            </a:xfrm>
          </p:grpSpPr>
          <p:grpSp>
            <p:nvGrpSpPr>
              <p:cNvPr id="10" name="Group 9">
                <a:extLst>
                  <a:ext uri="{FF2B5EF4-FFF2-40B4-BE49-F238E27FC236}">
                    <a16:creationId xmlns:a16="http://schemas.microsoft.com/office/drawing/2014/main" id="{1A1CA4E9-12FA-47EB-8471-25E8D55152C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solidFill>
                <a:srgbClr val="FFFFFF"/>
              </a:solidFill>
              <a:effectLst/>
            </p:grpSpPr>
            <p:sp>
              <p:nvSpPr>
                <p:cNvPr id="14" name="Freeform: Shape 13">
                  <a:extLst>
                    <a:ext uri="{FF2B5EF4-FFF2-40B4-BE49-F238E27FC236}">
                      <a16:creationId xmlns:a16="http://schemas.microsoft.com/office/drawing/2014/main" id="{E13A9BF0-334C-4457-A635-9CA4877EA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FF05821A-8598-44E4-A18C-538D5331E4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1" name="Group 10">
                <a:extLst>
                  <a:ext uri="{FF2B5EF4-FFF2-40B4-BE49-F238E27FC236}">
                    <a16:creationId xmlns:a16="http://schemas.microsoft.com/office/drawing/2014/main" id="{8A4ECC81-E17F-4F87-9A0B-398363A864A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0"/>
                <a:ext cx="884241" cy="6858001"/>
                <a:chOff x="3697284" y="-1"/>
                <a:chExt cx="884241" cy="6858001"/>
              </a:xfrm>
              <a:blipFill>
                <a:blip r:embed="rId4">
                  <a:alphaModFix amt="57000"/>
                </a:blip>
                <a:tile tx="0" ty="0" sx="100000" sy="100000" flip="none" algn="tl"/>
              </a:blipFill>
              <a:effectLst/>
            </p:grpSpPr>
            <p:sp>
              <p:nvSpPr>
                <p:cNvPr id="12" name="Freeform: Shape 11">
                  <a:extLst>
                    <a:ext uri="{FF2B5EF4-FFF2-40B4-BE49-F238E27FC236}">
                      <a16:creationId xmlns:a16="http://schemas.microsoft.com/office/drawing/2014/main" id="{1FBBD7D8-A895-40D0-A53D-DEDF495B2F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BA602493-BC70-48CF-BDBA-88A8662274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sp>
        <p:nvSpPr>
          <p:cNvPr id="3" name="TextBox 2">
            <a:extLst>
              <a:ext uri="{FF2B5EF4-FFF2-40B4-BE49-F238E27FC236}">
                <a16:creationId xmlns:a16="http://schemas.microsoft.com/office/drawing/2014/main" id="{73B00322-D61D-BDB8-8DE3-60B0E7180F5A}"/>
              </a:ext>
            </a:extLst>
          </p:cNvPr>
          <p:cNvSpPr txBox="1"/>
          <p:nvPr/>
        </p:nvSpPr>
        <p:spPr>
          <a:xfrm flipH="1">
            <a:off x="868679" y="1645920"/>
            <a:ext cx="2773360" cy="3046988"/>
          </a:xfrm>
          <a:prstGeom prst="rect">
            <a:avLst/>
          </a:prstGeom>
          <a:noFill/>
        </p:spPr>
        <p:txBody>
          <a:bodyPr wrap="square" rtlCol="0">
            <a:spAutoFit/>
          </a:bodyPr>
          <a:lstStyle/>
          <a:p>
            <a:pPr algn="ctr"/>
            <a:r>
              <a:rPr lang="en-GB" sz="3200" dirty="0">
                <a:solidFill>
                  <a:schemeClr val="bg1"/>
                </a:solidFill>
                <a:latin typeface="Bradley Hand ITC" panose="03070402050302030203" pitchFamily="66" charset="0"/>
              </a:rPr>
              <a:t>Pierpaolo has kept in touch and is helping Mrs Kiddle run an Italian pen-pal project</a:t>
            </a:r>
          </a:p>
        </p:txBody>
      </p:sp>
    </p:spTree>
    <p:extLst>
      <p:ext uri="{BB962C8B-B14F-4D97-AF65-F5344CB8AC3E}">
        <p14:creationId xmlns:p14="http://schemas.microsoft.com/office/powerpoint/2010/main" val="1837042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View of earth from space">
            <a:extLst>
              <a:ext uri="{FF2B5EF4-FFF2-40B4-BE49-F238E27FC236}">
                <a16:creationId xmlns:a16="http://schemas.microsoft.com/office/drawing/2014/main" id="{48BABF70-9684-F2A3-4D47-563C91F7CB7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244131" y="10"/>
            <a:ext cx="8668512" cy="6857990"/>
          </a:xfrm>
          <a:prstGeom prst="rect">
            <a:avLst/>
          </a:prstGeom>
        </p:spPr>
      </p:pic>
      <p:sp>
        <p:nvSpPr>
          <p:cNvPr id="12" name="Rectangle 11">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61A0CF2-E28F-3352-AD0F-2D2128A9909A}"/>
              </a:ext>
            </a:extLst>
          </p:cNvPr>
          <p:cNvSpPr txBox="1"/>
          <p:nvPr/>
        </p:nvSpPr>
        <p:spPr>
          <a:xfrm>
            <a:off x="477980" y="1122363"/>
            <a:ext cx="4505499" cy="3204134"/>
          </a:xfrm>
          <a:prstGeom prst="rect">
            <a:avLst/>
          </a:prstGeom>
        </p:spPr>
        <p:txBody>
          <a:bodyPr vert="horz" lIns="91440" tIns="45720" rIns="91440" bIns="45720" rtlCol="0" anchor="b">
            <a:normAutofit lnSpcReduction="10000"/>
          </a:bodyPr>
          <a:lstStyle/>
          <a:p>
            <a:pPr algn="ctr">
              <a:lnSpc>
                <a:spcPct val="90000"/>
              </a:lnSpc>
              <a:spcBef>
                <a:spcPct val="0"/>
              </a:spcBef>
              <a:spcAft>
                <a:spcPts val="600"/>
              </a:spcAft>
            </a:pPr>
            <a:r>
              <a:rPr lang="en-US" sz="6000" b="1" dirty="0">
                <a:latin typeface="Bradley Hand ITC" panose="03070402050302030203" pitchFamily="66" charset="0"/>
                <a:ea typeface="+mj-ea"/>
                <a:cs typeface="+mj-cs"/>
              </a:rPr>
              <a:t>The World is bigger than Pershore – get ready for it! </a:t>
            </a:r>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52200629"/>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495</TotalTime>
  <Words>635</Words>
  <Application>Microsoft Office PowerPoint</Application>
  <PresentationFormat>Widescreen</PresentationFormat>
  <Paragraphs>44</Paragraphs>
  <Slides>17</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Meiryo</vt:lpstr>
      <vt:lpstr>Arial</vt:lpstr>
      <vt:lpstr>Bradley Hand ITC</vt:lpstr>
      <vt:lpstr>Calibri</vt:lpstr>
      <vt:lpstr>Calibri Light</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Pershore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Ward</dc:creator>
  <cp:lastModifiedBy>Andrew King</cp:lastModifiedBy>
  <cp:revision>29</cp:revision>
  <dcterms:created xsi:type="dcterms:W3CDTF">2023-05-08T11:07:19Z</dcterms:created>
  <dcterms:modified xsi:type="dcterms:W3CDTF">2023-06-19T12:32:46Z</dcterms:modified>
</cp:coreProperties>
</file>