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6" r:id="rId2"/>
    <p:sldId id="274" r:id="rId3"/>
    <p:sldId id="257" r:id="rId4"/>
    <p:sldId id="271" r:id="rId5"/>
    <p:sldId id="264" r:id="rId6"/>
    <p:sldId id="265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 Wassell" initials="PW" lastIdx="3" clrIdx="0">
    <p:extLst>
      <p:ext uri="{19B8F6BF-5375-455C-9EA6-DF929625EA0E}">
        <p15:presenceInfo xmlns:p15="http://schemas.microsoft.com/office/powerpoint/2012/main" userId="609912a88ec840f0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FECE"/>
    <a:srgbClr val="0602BE"/>
    <a:srgbClr val="A6E0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964" autoAdjust="0"/>
    <p:restoredTop sz="92848" autoAdjust="0"/>
  </p:normalViewPr>
  <p:slideViewPr>
    <p:cSldViewPr snapToGrid="0">
      <p:cViewPr varScale="1">
        <p:scale>
          <a:sx n="105" d="100"/>
          <a:sy n="105" d="100"/>
        </p:scale>
        <p:origin x="1910" y="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3CE51A-6585-4934-8D01-39ADF79D0070}" type="datetimeFigureOut">
              <a:rPr lang="en-GB" smtClean="0"/>
              <a:t>12/06/2022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63354B-18E8-4B3D-90F0-48FCF45DA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00360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63354B-18E8-4B3D-90F0-48FCF45DA72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45410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6991D-91F1-47E4-9DAF-21CEC2F8DE95}" type="datetimeFigureOut">
              <a:rPr lang="en-US" smtClean="0"/>
              <a:t>6/12/2022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FFE4C-A634-4807-96C1-0C7CA02D54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7891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6991D-91F1-47E4-9DAF-21CEC2F8DE95}" type="datetimeFigureOut">
              <a:rPr lang="en-US" smtClean="0"/>
              <a:t>6/12/2022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FFE4C-A634-4807-96C1-0C7CA02D54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13616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6991D-91F1-47E4-9DAF-21CEC2F8DE95}" type="datetimeFigureOut">
              <a:rPr lang="en-US" smtClean="0"/>
              <a:t>6/12/2022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FFE4C-A634-4807-96C1-0C7CA02D54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46369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6991D-91F1-47E4-9DAF-21CEC2F8DE95}" type="datetimeFigureOut">
              <a:rPr lang="en-US" smtClean="0"/>
              <a:t>6/12/2022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FFE4C-A634-4807-96C1-0C7CA02D54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72117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6991D-91F1-47E4-9DAF-21CEC2F8DE95}" type="datetimeFigureOut">
              <a:rPr lang="en-US" smtClean="0"/>
              <a:t>6/12/2022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FFE4C-A634-4807-96C1-0C7CA02D54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8529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6991D-91F1-47E4-9DAF-21CEC2F8DE95}" type="datetimeFigureOut">
              <a:rPr lang="en-US" smtClean="0"/>
              <a:t>6/12/2022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FFE4C-A634-4807-96C1-0C7CA02D54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2467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6991D-91F1-47E4-9DAF-21CEC2F8DE95}" type="datetimeFigureOut">
              <a:rPr lang="en-US" smtClean="0"/>
              <a:t>6/12/2022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FFE4C-A634-4807-96C1-0C7CA02D54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386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6991D-91F1-47E4-9DAF-21CEC2F8DE95}" type="datetimeFigureOut">
              <a:rPr lang="en-US" smtClean="0"/>
              <a:t>6/12/2022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FFE4C-A634-4807-96C1-0C7CA02D54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53283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6991D-91F1-47E4-9DAF-21CEC2F8DE95}" type="datetimeFigureOut">
              <a:rPr lang="en-US" smtClean="0"/>
              <a:t>6/12/2022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FFE4C-A634-4807-96C1-0C7CA02D54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2535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6991D-91F1-47E4-9DAF-21CEC2F8DE95}" type="datetimeFigureOut">
              <a:rPr lang="en-US" smtClean="0"/>
              <a:t>6/12/2022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FFE4C-A634-4807-96C1-0C7CA02D54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4636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6991D-91F1-47E4-9DAF-21CEC2F8DE95}" type="datetimeFigureOut">
              <a:rPr lang="en-US" smtClean="0"/>
              <a:t>6/12/2022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FFE4C-A634-4807-96C1-0C7CA02D54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2974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8000">
              <a:srgbClr val="00B0F0"/>
            </a:gs>
            <a:gs pos="97000">
              <a:schemeClr val="bg1"/>
            </a:gs>
            <a:gs pos="34000">
              <a:srgbClr val="6CD0F5"/>
            </a:gs>
            <a:gs pos="89000">
              <a:srgbClr val="A6E0EE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36991D-91F1-47E4-9DAF-21CEC2F8DE95}" type="datetimeFigureOut">
              <a:rPr lang="en-US" smtClean="0"/>
              <a:t>6/12/2022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8FFE4C-A634-4807-96C1-0C7CA02D54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9251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youtube.com/watch?v=IY3ru7Dqda0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tm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NNCNWk2IHrI" TargetMode="External"/><Relationship Id="rId2" Type="http://schemas.openxmlformats.org/officeDocument/2006/relationships/hyperlink" Target="https://www.youtube.com/watch?v=-hr58RXDC3o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erson standing next to a body of water&#10;&#10;Description automatically generated">
            <a:extLst>
              <a:ext uri="{FF2B5EF4-FFF2-40B4-BE49-F238E27FC236}">
                <a16:creationId xmlns:a16="http://schemas.microsoft.com/office/drawing/2014/main" id="{1CF07D2D-F299-41C1-9A08-94E53A6ECF6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017" t="6536"/>
          <a:stretch/>
        </p:blipFill>
        <p:spPr>
          <a:xfrm>
            <a:off x="0" y="971928"/>
            <a:ext cx="5411552" cy="588607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957183" y="3254803"/>
            <a:ext cx="5048047" cy="224676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b="1" u="sng" dirty="0">
                <a:highlight>
                  <a:srgbClr val="FFFF00"/>
                </a:highlight>
                <a:latin typeface="Comic Sans MS" panose="030F0702030302020204" pitchFamily="66" charset="0"/>
              </a:rPr>
              <a:t>STARTER:</a:t>
            </a:r>
          </a:p>
          <a:p>
            <a:r>
              <a:rPr lang="en-GB" sz="2000" dirty="0" smtClean="0">
                <a:latin typeface="Comic Sans MS" panose="030F0702030302020204" pitchFamily="66" charset="0"/>
              </a:rPr>
              <a:t>Will </a:t>
            </a:r>
            <a:r>
              <a:rPr lang="en-GB" sz="2000" dirty="0">
                <a:latin typeface="Comic Sans MS" panose="030F0702030302020204" pitchFamily="66" charset="0"/>
              </a:rPr>
              <a:t>the show be more or less popular? Why?</a:t>
            </a:r>
          </a:p>
          <a:p>
            <a:r>
              <a:rPr lang="en-GB" sz="2000" dirty="0" smtClean="0">
                <a:latin typeface="Comic Sans MS" panose="030F0702030302020204" pitchFamily="66" charset="0"/>
              </a:rPr>
              <a:t>Explain </a:t>
            </a:r>
            <a:r>
              <a:rPr lang="en-GB" sz="2000" dirty="0">
                <a:latin typeface="Comic Sans MS" panose="030F0702030302020204" pitchFamily="66" charset="0"/>
              </a:rPr>
              <a:t>the impact seeing young, beautiful, </a:t>
            </a:r>
            <a:r>
              <a:rPr lang="en-GB" sz="2000" dirty="0" err="1" smtClean="0">
                <a:latin typeface="Comic Sans MS" panose="030F0702030302020204" pitchFamily="66" charset="0"/>
              </a:rPr>
              <a:t>sexualy</a:t>
            </a:r>
            <a:r>
              <a:rPr lang="en-GB" sz="2000" dirty="0" smtClean="0">
                <a:latin typeface="Comic Sans MS" panose="030F0702030302020204" pitchFamily="66" charset="0"/>
              </a:rPr>
              <a:t> </a:t>
            </a:r>
            <a:r>
              <a:rPr lang="en-GB" sz="2000" dirty="0">
                <a:latin typeface="Comic Sans MS" panose="030F0702030302020204" pitchFamily="66" charset="0"/>
              </a:rPr>
              <a:t>active people as the norm on prime-time TV could have on young teens going through puberty.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F9D8926-AB59-4258-B7CB-FF4585015F48}"/>
              </a:ext>
            </a:extLst>
          </p:cNvPr>
          <p:cNvSpPr txBox="1"/>
          <p:nvPr/>
        </p:nvSpPr>
        <p:spPr>
          <a:xfrm>
            <a:off x="280492" y="1559822"/>
            <a:ext cx="8729955" cy="1569660"/>
          </a:xfrm>
          <a:prstGeom prst="rect">
            <a:avLst/>
          </a:prstGeom>
          <a:solidFill>
            <a:srgbClr val="FDFECE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602BE"/>
                </a:solidFill>
                <a:latin typeface="Comic Sans MS" panose="030F0702030302020204" pitchFamily="66" charset="0"/>
              </a:rPr>
              <a:t>The popular ‘Love Island’ series is being updated. It will now feature 50+ year olds, with a range of body shapes. </a:t>
            </a:r>
          </a:p>
          <a:p>
            <a:r>
              <a:rPr lang="en-GB" sz="2400" dirty="0">
                <a:solidFill>
                  <a:srgbClr val="0602BE"/>
                </a:solidFill>
                <a:latin typeface="Comic Sans MS" panose="030F0702030302020204" pitchFamily="66" charset="0"/>
              </a:rPr>
              <a:t>They will still be single and the rules and set-up </a:t>
            </a:r>
          </a:p>
          <a:p>
            <a:r>
              <a:rPr lang="en-GB" sz="2400" dirty="0">
                <a:solidFill>
                  <a:srgbClr val="0602BE"/>
                </a:solidFill>
                <a:latin typeface="Comic Sans MS" panose="030F0702030302020204" pitchFamily="66" charset="0"/>
              </a:rPr>
              <a:t>of the programme will also remain the same.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A8CA621-2426-43AD-8DFF-77B84120231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215" t="6817" r="4086"/>
          <a:stretch/>
        </p:blipFill>
        <p:spPr>
          <a:xfrm>
            <a:off x="133553" y="108072"/>
            <a:ext cx="8876894" cy="1646294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10" name="Picture 9" descr="A picture containing sunglasses, mirror, light&#10;&#10;Description automatically generated">
            <a:extLst>
              <a:ext uri="{FF2B5EF4-FFF2-40B4-BE49-F238E27FC236}">
                <a16:creationId xmlns:a16="http://schemas.microsoft.com/office/drawing/2014/main" id="{16222784-C6D4-46A2-8839-EFCC2C98ED27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62536">
            <a:off x="7672264" y="2246268"/>
            <a:ext cx="1291861" cy="1304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590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/>
              <a:t>Love Island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Spend a few minutes watching the clip below</a:t>
            </a:r>
          </a:p>
          <a:p>
            <a:endParaRPr lang="en-US" dirty="0">
              <a:hlinkClick r:id="rId2"/>
            </a:endParaRPr>
          </a:p>
          <a:p>
            <a:r>
              <a:rPr lang="en-US" dirty="0" smtClean="0">
                <a:hlinkClick r:id="rId2"/>
              </a:rPr>
              <a:t>Most </a:t>
            </a:r>
            <a:r>
              <a:rPr lang="en-US" dirty="0">
                <a:hlinkClick r:id="rId2"/>
              </a:rPr>
              <a:t>dramatic moments 😱 | Love Island 2021 - YouTube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6961" y="3450335"/>
            <a:ext cx="2799321" cy="3045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577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9606" y="3687901"/>
            <a:ext cx="8657617" cy="224676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7030A0"/>
                </a:solidFill>
                <a:latin typeface="Comic Sans MS" panose="030F0702030302020204" pitchFamily="66" charset="0"/>
              </a:rPr>
              <a:t>Today’s LOs:</a:t>
            </a:r>
          </a:p>
          <a:p>
            <a:pPr>
              <a:spcBef>
                <a:spcPct val="0"/>
              </a:spcBef>
            </a:pPr>
            <a:r>
              <a:rPr lang="en-GB" altLang="en-US" sz="2000" dirty="0" smtClean="0">
                <a:latin typeface="Comic Sans MS" panose="030F0702030302020204" pitchFamily="66" charset="0"/>
              </a:rPr>
              <a:t>Describe </a:t>
            </a:r>
            <a:r>
              <a:rPr lang="en-GB" altLang="en-US" sz="2000" dirty="0">
                <a:latin typeface="Comic Sans MS" panose="030F0702030302020204" pitchFamily="66" charset="0"/>
              </a:rPr>
              <a:t>how sex, relationships and sexuality are represented in a range of media formats and the possible impact this can have</a:t>
            </a:r>
            <a:r>
              <a:rPr lang="en-GB" altLang="en-US" sz="2000" dirty="0" smtClean="0">
                <a:latin typeface="Comic Sans MS" panose="030F0702030302020204" pitchFamily="66" charset="0"/>
              </a:rPr>
              <a:t>.</a:t>
            </a:r>
          </a:p>
          <a:p>
            <a:pPr>
              <a:spcBef>
                <a:spcPct val="0"/>
              </a:spcBef>
            </a:pPr>
            <a:endParaRPr lang="en-GB" altLang="en-US" sz="2000" dirty="0">
              <a:latin typeface="Comic Sans MS" panose="030F0702030302020204" pitchFamily="66" charset="0"/>
            </a:endParaRPr>
          </a:p>
          <a:p>
            <a:pPr>
              <a:spcBef>
                <a:spcPct val="0"/>
              </a:spcBef>
            </a:pPr>
            <a:endParaRPr lang="en-GB" altLang="en-US" sz="2000" dirty="0" smtClean="0">
              <a:latin typeface="Comic Sans MS" panose="030F0702030302020204" pitchFamily="66" charset="0"/>
            </a:endParaRPr>
          </a:p>
          <a:p>
            <a:pPr>
              <a:spcBef>
                <a:spcPct val="0"/>
              </a:spcBef>
            </a:pPr>
            <a:endParaRPr lang="en-GB" altLang="en-US" sz="2000" dirty="0">
              <a:latin typeface="Comic Sans MS" panose="030F0702030302020204" pitchFamily="66" charset="0"/>
            </a:endParaRPr>
          </a:p>
          <a:p>
            <a:pPr>
              <a:spcBef>
                <a:spcPct val="0"/>
              </a:spcBef>
            </a:pPr>
            <a:endParaRPr lang="en-GB" altLang="en-US" sz="20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4959" y="1490008"/>
            <a:ext cx="8726910" cy="1938992"/>
          </a:xfrm>
          <a:prstGeom prst="rect">
            <a:avLst/>
          </a:prstGeom>
          <a:solidFill>
            <a:srgbClr val="FDFECE"/>
          </a:solidFill>
        </p:spPr>
        <p:txBody>
          <a:bodyPr wrap="square" rtlCol="0">
            <a:spAutoFit/>
          </a:bodyPr>
          <a:lstStyle/>
          <a:p>
            <a:r>
              <a:rPr lang="en-GB" sz="2000" b="1" dirty="0">
                <a:highlight>
                  <a:srgbClr val="FFFF00"/>
                </a:highlight>
                <a:latin typeface="Comic Sans MS" panose="030F0702030302020204" pitchFamily="66" charset="0"/>
              </a:rPr>
              <a:t>KEY WORDS:</a:t>
            </a:r>
          </a:p>
          <a:p>
            <a:r>
              <a:rPr lang="en-GB" sz="2000" b="1" dirty="0">
                <a:solidFill>
                  <a:srgbClr val="7030A0"/>
                </a:solidFill>
                <a:latin typeface="Comic Sans MS" panose="030F0702030302020204" pitchFamily="66" charset="0"/>
              </a:rPr>
              <a:t>Objectification </a:t>
            </a:r>
            <a:r>
              <a:rPr lang="en-GB" sz="2000" b="1" dirty="0">
                <a:latin typeface="Comic Sans MS" panose="030F0702030302020204" pitchFamily="66" charset="0"/>
              </a:rPr>
              <a:t>– </a:t>
            </a:r>
            <a:r>
              <a:rPr lang="en-GB" sz="2000" dirty="0">
                <a:latin typeface="Comic Sans MS" panose="030F0702030302020204" pitchFamily="66" charset="0"/>
              </a:rPr>
              <a:t>Degrading someone to the status of an object. </a:t>
            </a:r>
          </a:p>
          <a:p>
            <a:r>
              <a:rPr lang="en-GB" sz="2000" b="1" dirty="0">
                <a:solidFill>
                  <a:srgbClr val="7030A0"/>
                </a:solidFill>
                <a:latin typeface="Comic Sans MS" panose="030F0702030302020204" pitchFamily="66" charset="0"/>
              </a:rPr>
              <a:t>Aesthetic norms – </a:t>
            </a:r>
            <a:r>
              <a:rPr lang="en-GB" sz="2000" dirty="0">
                <a:latin typeface="Comic Sans MS" panose="030F0702030302020204" pitchFamily="66" charset="0"/>
              </a:rPr>
              <a:t>What the majority of people perceive to be common physical traits.</a:t>
            </a:r>
          </a:p>
          <a:p>
            <a:r>
              <a:rPr lang="en-GB" sz="2000" b="1" dirty="0">
                <a:solidFill>
                  <a:srgbClr val="7030A0"/>
                </a:solidFill>
                <a:latin typeface="Comic Sans MS" panose="030F0702030302020204" pitchFamily="66" charset="0"/>
              </a:rPr>
              <a:t>Body image - </a:t>
            </a:r>
            <a:r>
              <a:rPr lang="en-GB" sz="2000" dirty="0">
                <a:latin typeface="Comic Sans MS" panose="030F0702030302020204" pitchFamily="66" charset="0"/>
              </a:rPr>
              <a:t>a person's perception of the aesthetics or sexual attractiveness of his or her own body.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373635A-2BEE-409B-955A-1D66D80196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32606" y="0"/>
            <a:ext cx="9144000" cy="1963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403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97905C7-2426-4DD5-A365-8DC1E6400EDB}"/>
              </a:ext>
            </a:extLst>
          </p:cNvPr>
          <p:cNvSpPr txBox="1"/>
          <p:nvPr/>
        </p:nvSpPr>
        <p:spPr>
          <a:xfrm>
            <a:off x="266057" y="305374"/>
            <a:ext cx="8407929" cy="1985159"/>
          </a:xfrm>
          <a:prstGeom prst="rect">
            <a:avLst/>
          </a:prstGeom>
          <a:solidFill>
            <a:sysClr val="window" lastClr="FFFFFF"/>
          </a:solidFill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sz="2300" b="1" u="sng" kern="0" dirty="0">
                <a:solidFill>
                  <a:srgbClr val="7030A0"/>
                </a:solidFill>
                <a:latin typeface="Comic Sans MS" panose="030F0702030302020204" pitchFamily="66" charset="0"/>
                <a:cs typeface="Arial"/>
              </a:rPr>
              <a:t>Task One: </a:t>
            </a:r>
          </a:p>
          <a:p>
            <a:pPr>
              <a:defRPr/>
            </a:pPr>
            <a:endParaRPr lang="en-GB" sz="400" b="1" u="sng" kern="0" dirty="0">
              <a:solidFill>
                <a:srgbClr val="7030A0"/>
              </a:solidFill>
              <a:latin typeface="Comic Sans MS" panose="030F0702030302020204" pitchFamily="66" charset="0"/>
              <a:cs typeface="Arial"/>
            </a:endParaRPr>
          </a:p>
          <a:p>
            <a:pPr>
              <a:defRPr/>
            </a:pPr>
            <a:endParaRPr lang="en-GB" sz="1600" kern="0" dirty="0">
              <a:solidFill>
                <a:srgbClr val="0070C0"/>
              </a:solidFill>
              <a:latin typeface="Comic Sans MS" panose="030F0702030302020204" pitchFamily="66" charset="0"/>
              <a:cs typeface="Arial"/>
            </a:endParaRPr>
          </a:p>
          <a:p>
            <a:pPr>
              <a:defRPr/>
            </a:pPr>
            <a:endParaRPr lang="en-GB" sz="2000" b="1" kern="0" dirty="0">
              <a:solidFill>
                <a:srgbClr val="7030A0"/>
              </a:solidFill>
              <a:latin typeface="Comic Sans MS" panose="030F0702030302020204" pitchFamily="66" charset="0"/>
              <a:cs typeface="Arial"/>
            </a:endParaRPr>
          </a:p>
          <a:p>
            <a:pPr>
              <a:defRPr/>
            </a:pPr>
            <a:r>
              <a:rPr lang="en-GB" sz="2000" kern="0" dirty="0">
                <a:solidFill>
                  <a:prstClr val="black"/>
                </a:solidFill>
                <a:latin typeface="Comic Sans MS" panose="030F0702030302020204" pitchFamily="66" charset="0"/>
                <a:cs typeface="Arial"/>
              </a:rPr>
              <a:t>Spend </a:t>
            </a:r>
            <a:r>
              <a:rPr lang="en-GB" sz="2000" kern="0" dirty="0" smtClean="0">
                <a:solidFill>
                  <a:prstClr val="black"/>
                </a:solidFill>
                <a:latin typeface="Comic Sans MS" panose="030F0702030302020204" pitchFamily="66" charset="0"/>
                <a:cs typeface="Arial"/>
              </a:rPr>
              <a:t>the next few minutes, </a:t>
            </a:r>
            <a:r>
              <a:rPr lang="en-GB" sz="2000" kern="0" dirty="0">
                <a:solidFill>
                  <a:prstClr val="black"/>
                </a:solidFill>
                <a:latin typeface="Comic Sans MS" panose="030F0702030302020204" pitchFamily="66" charset="0"/>
                <a:cs typeface="Arial"/>
              </a:rPr>
              <a:t>reading </a:t>
            </a:r>
            <a:r>
              <a:rPr lang="en-GB" sz="2000" kern="0" dirty="0" smtClean="0">
                <a:solidFill>
                  <a:prstClr val="black"/>
                </a:solidFill>
                <a:latin typeface="Comic Sans MS" panose="030F0702030302020204" pitchFamily="66" charset="0"/>
                <a:cs typeface="Arial"/>
              </a:rPr>
              <a:t>the sheet you have been given</a:t>
            </a:r>
            <a:endParaRPr lang="en-GB" sz="2000" kern="0" dirty="0">
              <a:solidFill>
                <a:prstClr val="black"/>
              </a:solidFill>
              <a:latin typeface="Comic Sans MS" panose="030F0702030302020204" pitchFamily="66" charset="0"/>
              <a:cs typeface="Arial"/>
            </a:endParaRPr>
          </a:p>
          <a:p>
            <a:pPr>
              <a:defRPr/>
            </a:pPr>
            <a:r>
              <a:rPr lang="en-GB" sz="2000" kern="0" dirty="0" smtClean="0">
                <a:solidFill>
                  <a:prstClr val="black"/>
                </a:solidFill>
                <a:latin typeface="Comic Sans MS" panose="030F0702030302020204" pitchFamily="66" charset="0"/>
                <a:cs typeface="Arial"/>
              </a:rPr>
              <a:t>in pairs/groups and try and answer the question ready to discuss as a group. </a:t>
            </a:r>
            <a:endParaRPr lang="en-GB" sz="1600" b="1" kern="0" dirty="0">
              <a:solidFill>
                <a:prstClr val="black"/>
              </a:solidFill>
              <a:latin typeface="Comic Sans MS" panose="030F0702030302020204" pitchFamily="66" charset="0"/>
              <a:cs typeface="Arial"/>
            </a:endParaRP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3FD85FC9-F9D7-4E67-A82A-B8378441BFA4}"/>
              </a:ext>
            </a:extLst>
          </p:cNvPr>
          <p:cNvSpPr/>
          <p:nvPr/>
        </p:nvSpPr>
        <p:spPr>
          <a:xfrm rot="5400000">
            <a:off x="3762915" y="2027984"/>
            <a:ext cx="1589963" cy="1348376"/>
          </a:xfrm>
          <a:prstGeom prst="rightArrow">
            <a:avLst/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GB" kern="0">
              <a:solidFill>
                <a:prstClr val="white"/>
              </a:solidFill>
              <a:cs typeface="Arial"/>
            </a:endParaRPr>
          </a:p>
        </p:txBody>
      </p:sp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B4BFBE6D-B03F-414F-B79F-82353CB5CA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6393">
            <a:off x="1132122" y="3126195"/>
            <a:ext cx="1902687" cy="291209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Picture 10" descr="A screenshot of a cell phone&#10;&#10;Description automatically generated">
            <a:extLst>
              <a:ext uri="{FF2B5EF4-FFF2-40B4-BE49-F238E27FC236}">
                <a16:creationId xmlns:a16="http://schemas.microsoft.com/office/drawing/2014/main" id="{5122B45D-D126-4FB0-90D9-D3D401952B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35648">
            <a:off x="6860969" y="2164167"/>
            <a:ext cx="2173294" cy="325740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 descr="A screenshot of a cell phone&#10;&#10;Description automatically generated">
            <a:extLst>
              <a:ext uri="{FF2B5EF4-FFF2-40B4-BE49-F238E27FC236}">
                <a16:creationId xmlns:a16="http://schemas.microsoft.com/office/drawing/2014/main" id="{7A58359F-D996-4EA7-8C39-C741A3FD8D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1514" y="3468693"/>
            <a:ext cx="2205694" cy="308393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060369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8724" y="179200"/>
            <a:ext cx="8966551" cy="569809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400" b="1" u="sng" dirty="0">
                <a:solidFill>
                  <a:srgbClr val="7030A0"/>
                </a:solidFill>
                <a:highlight>
                  <a:srgbClr val="FFFF00"/>
                </a:highlight>
                <a:latin typeface="Comic Sans MS" panose="030F0702030302020204" pitchFamily="66" charset="0"/>
              </a:rPr>
              <a:t>Task 2 </a:t>
            </a:r>
            <a:r>
              <a:rPr lang="en-GB" sz="2400" b="1" dirty="0">
                <a:solidFill>
                  <a:srgbClr val="7030A0"/>
                </a:solidFill>
                <a:latin typeface="Comic Sans MS" panose="030F0702030302020204" pitchFamily="66" charset="0"/>
              </a:rPr>
              <a:t>– </a:t>
            </a:r>
            <a:endParaRPr lang="en-GB" u="sng" dirty="0"/>
          </a:p>
          <a:p>
            <a:r>
              <a:rPr lang="en-US" sz="1600" dirty="0">
                <a:latin typeface="Comic Sans MS" panose="030F0702030302020204" pitchFamily="66" charset="0"/>
                <a:ea typeface="Noto Sans CJK SC Regular"/>
                <a:cs typeface="FreeSans"/>
              </a:rPr>
              <a:t>Watch the clips and answer </a:t>
            </a:r>
            <a:r>
              <a:rPr lang="en-US" sz="1600" dirty="0" smtClean="0">
                <a:latin typeface="Comic Sans MS" panose="030F0702030302020204" pitchFamily="66" charset="0"/>
                <a:ea typeface="Noto Sans CJK SC Regular"/>
                <a:cs typeface="FreeSans"/>
              </a:rPr>
              <a:t>the questions</a:t>
            </a:r>
            <a:endParaRPr lang="en-US" sz="1600" dirty="0">
              <a:latin typeface="Comic Sans MS" panose="030F0702030302020204" pitchFamily="66" charset="0"/>
              <a:ea typeface="Noto Sans CJK SC Regular"/>
              <a:cs typeface="FreeSans"/>
            </a:endParaRPr>
          </a:p>
          <a:p>
            <a:r>
              <a:rPr lang="en-GB" sz="1600" u="sng" dirty="0">
                <a:hlinkClick r:id="rId2"/>
              </a:rPr>
              <a:t>https://www.youtube.com/watch?v=-hr58RXDC3o</a:t>
            </a:r>
            <a:r>
              <a:rPr lang="en-GB" sz="1600" dirty="0"/>
              <a:t>   </a:t>
            </a:r>
            <a:r>
              <a:rPr lang="en-GB" sz="1600" u="sng" dirty="0">
                <a:hlinkClick r:id="rId3"/>
              </a:rPr>
              <a:t>https://www.youtube.com/watch?v=NNCNWk2IHrI</a:t>
            </a:r>
            <a:endParaRPr lang="en-GB" sz="1200" dirty="0"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indent="-342900">
              <a:lnSpc>
                <a:spcPct val="106000"/>
              </a:lnSpc>
              <a:spcAft>
                <a:spcPts val="0"/>
              </a:spcAft>
              <a:buAutoNum type="arabicPeriod"/>
            </a:pPr>
            <a:r>
              <a:rPr lang="en-GB" sz="1600" dirty="0" smtClean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GB" sz="16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video 1, what are the main messages portrayed by the media regarding sex? </a:t>
            </a:r>
            <a:endParaRPr lang="en-GB" sz="1600" dirty="0" smtClean="0"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0"/>
              </a:spcAft>
            </a:pP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0"/>
              </a:spcAft>
            </a:pPr>
            <a:r>
              <a:rPr lang="en-GB" sz="16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In video 2, what are some positive aspects of social media in regard to its presentation of sexual matters</a:t>
            </a:r>
            <a:r>
              <a:rPr lang="en-GB" sz="1600" dirty="0" smtClean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>
              <a:lnSpc>
                <a:spcPct val="106000"/>
              </a:lnSpc>
              <a:spcAft>
                <a:spcPts val="0"/>
              </a:spcAft>
            </a:pP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0"/>
              </a:spcAft>
            </a:pPr>
            <a:r>
              <a:rPr lang="en-GB" sz="16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In video 2, what are some negative aspects of social media in regard to its presentation of sexual matters</a:t>
            </a:r>
            <a:r>
              <a:rPr lang="en-GB" sz="1600" dirty="0" smtClean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>
              <a:lnSpc>
                <a:spcPct val="106000"/>
              </a:lnSpc>
              <a:spcAft>
                <a:spcPts val="0"/>
              </a:spcAft>
            </a:pPr>
            <a:endParaRPr lang="en-GB" sz="16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0"/>
              </a:spcAft>
            </a:pP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0"/>
              </a:spcAft>
            </a:pPr>
            <a:r>
              <a:rPr lang="en-GB" sz="16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Do the positives outweigh the negatives, or vice versa, in your opinion?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0"/>
              </a:spcAft>
            </a:pPr>
            <a:r>
              <a:rPr lang="en-GB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GB" sz="14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1400" dirty="0" smtClean="0"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0"/>
              </a:spcAft>
            </a:pPr>
            <a:endParaRPr lang="en-GB" sz="14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0"/>
              </a:spcAft>
            </a:pPr>
            <a:endParaRPr lang="en-GB" sz="1400" dirty="0" smtClean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0"/>
              </a:spcAft>
            </a:pPr>
            <a:endParaRPr lang="en-GB" sz="14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0"/>
              </a:spcAft>
            </a:pPr>
            <a:endParaRPr lang="en-GB" sz="1400" dirty="0" smtClean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0"/>
              </a:spcAft>
            </a:pPr>
            <a:endParaRPr lang="en-GB" sz="14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0"/>
              </a:spcAft>
            </a:pPr>
            <a:endParaRPr lang="en-GB" sz="1400" dirty="0" smtClean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0"/>
              </a:spcAft>
            </a:pPr>
            <a:endParaRPr lang="en-GB" sz="14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0"/>
              </a:spcAft>
            </a:pPr>
            <a:endParaRPr lang="en-GB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300" dirty="0">
              <a:latin typeface="Comic Sans MS" panose="030F0702030302020204" pitchFamily="66" charset="0"/>
              <a:ea typeface="Noto Sans CJK SC Regular"/>
              <a:cs typeface="FreeSans"/>
            </a:endParaRPr>
          </a:p>
        </p:txBody>
      </p:sp>
    </p:spTree>
    <p:extLst>
      <p:ext uri="{BB962C8B-B14F-4D97-AF65-F5344CB8AC3E}">
        <p14:creationId xmlns:p14="http://schemas.microsoft.com/office/powerpoint/2010/main" val="36219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91637" y="0"/>
            <a:ext cx="8496764" cy="2780826"/>
          </a:xfrm>
          <a:prstGeom prst="rect">
            <a:avLst/>
          </a:prstGeom>
          <a:solidFill>
            <a:srgbClr val="FDFECE"/>
          </a:solidFill>
        </p:spPr>
        <p:txBody>
          <a:bodyPr wrap="square" rtlCol="0">
            <a:spAutoFit/>
          </a:bodyPr>
          <a:lstStyle/>
          <a:p>
            <a:r>
              <a:rPr lang="en-GB" sz="2400" b="1" u="sng" dirty="0">
                <a:highlight>
                  <a:srgbClr val="FFFF00"/>
                </a:highlight>
                <a:latin typeface="Comic Sans MS" panose="030F0702030302020204" pitchFamily="66" charset="0"/>
              </a:rPr>
              <a:t>PLENARY</a:t>
            </a:r>
            <a:r>
              <a:rPr lang="en-GB" sz="2400" b="1" u="sng" dirty="0">
                <a:latin typeface="Comic Sans MS" panose="030F0702030302020204" pitchFamily="66" charset="0"/>
              </a:rPr>
              <a:t> -DEBATE TIME!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800" i="1" dirty="0">
                <a:solidFill>
                  <a:srgbClr val="0602BE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“Young people are growing up in a culture which has a healthy approach to sex.”</a:t>
            </a:r>
            <a:endParaRPr lang="en-GB" sz="2000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en-GB" sz="1100" b="1" i="1" kern="50" dirty="0">
              <a:solidFill>
                <a:srgbClr val="0000FF"/>
              </a:solidFill>
              <a:latin typeface="Comic Sans MS" panose="030F0702030302020204" pitchFamily="66" charset="0"/>
              <a:ea typeface="SimSun" panose="02010600030101010101" pitchFamily="2" charset="-122"/>
            </a:endParaRPr>
          </a:p>
          <a:p>
            <a:pPr>
              <a:spcAft>
                <a:spcPts val="0"/>
              </a:spcAft>
            </a:pPr>
            <a:endParaRPr lang="en-GB" sz="1000" b="1" i="1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sz="2000" dirty="0">
                <a:solidFill>
                  <a:srgbClr val="7030A0"/>
                </a:solidFill>
                <a:latin typeface="Comic Sans MS" panose="030F0702030302020204" pitchFamily="66" charset="0"/>
              </a:rPr>
              <a:t>Do you agree or disagree? Maybe you can </a:t>
            </a:r>
            <a:r>
              <a:rPr lang="en-GB" sz="20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see </a:t>
            </a:r>
            <a:r>
              <a:rPr lang="en-GB" sz="2000" dirty="0">
                <a:solidFill>
                  <a:srgbClr val="7030A0"/>
                </a:solidFill>
                <a:latin typeface="Comic Sans MS" panose="030F0702030302020204" pitchFamily="66" charset="0"/>
              </a:rPr>
              <a:t>both sides of this argument.</a:t>
            </a:r>
          </a:p>
          <a:p>
            <a:endParaRPr lang="en-GB" sz="6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5F94EDF-5743-4BAC-AA9C-358EA89998B1}"/>
              </a:ext>
            </a:extLst>
          </p:cNvPr>
          <p:cNvSpPr txBox="1"/>
          <p:nvPr/>
        </p:nvSpPr>
        <p:spPr>
          <a:xfrm>
            <a:off x="243191" y="4045052"/>
            <a:ext cx="8657617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7030A0"/>
                </a:solidFill>
                <a:latin typeface="Comic Sans MS" panose="030F0702030302020204" pitchFamily="66" charset="0"/>
              </a:rPr>
              <a:t>Today’s LOs</a:t>
            </a:r>
            <a:r>
              <a:rPr lang="en-GB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:</a:t>
            </a:r>
          </a:p>
          <a:p>
            <a:r>
              <a:rPr lang="en-GB" altLang="en-US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altLang="en-US" dirty="0">
                <a:latin typeface="Comic Sans MS" panose="030F0702030302020204" pitchFamily="66" charset="0"/>
              </a:rPr>
              <a:t>Describe how sex, relationships and sexuality are represented in a range of media formats and the possible impact this can have</a:t>
            </a:r>
            <a:r>
              <a:rPr lang="en-GB" altLang="en-US" dirty="0" smtClean="0">
                <a:latin typeface="Comic Sans MS" panose="030F0702030302020204" pitchFamily="66" charset="0"/>
              </a:rPr>
              <a:t>.</a:t>
            </a:r>
            <a:endParaRPr lang="en-GB" altLang="en-US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7199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5064</TotalTime>
  <Words>375</Words>
  <Application>Microsoft Office PowerPoint</Application>
  <PresentationFormat>On-screen Show (4:3)</PresentationFormat>
  <Paragraphs>52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5" baseType="lpstr">
      <vt:lpstr>SimSun</vt:lpstr>
      <vt:lpstr>Arial</vt:lpstr>
      <vt:lpstr>Calibri</vt:lpstr>
      <vt:lpstr>Calibri Light</vt:lpstr>
      <vt:lpstr>Comic Sans MS</vt:lpstr>
      <vt:lpstr>FreeSans</vt:lpstr>
      <vt:lpstr>Noto Sans CJK SC Regular</vt:lpstr>
      <vt:lpstr>Times New Roman</vt:lpstr>
      <vt:lpstr>Office Theme</vt:lpstr>
      <vt:lpstr>PowerPoint Presentation</vt:lpstr>
      <vt:lpstr>Love Island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Paul Wassell</dc:creator>
  <cp:keywords>miscarriage pshe unplanned pregnancy</cp:keywords>
  <cp:lastModifiedBy>Jason Howell</cp:lastModifiedBy>
  <cp:revision>319</cp:revision>
  <dcterms:created xsi:type="dcterms:W3CDTF">2017-06-06T08:43:46Z</dcterms:created>
  <dcterms:modified xsi:type="dcterms:W3CDTF">2022-06-12T15:56:05Z</dcterms:modified>
</cp:coreProperties>
</file>