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5" r:id="rId2"/>
    <p:sldId id="257" r:id="rId3"/>
    <p:sldId id="267" r:id="rId4"/>
    <p:sldId id="268" r:id="rId5"/>
    <p:sldId id="270" r:id="rId6"/>
    <p:sldId id="273" r:id="rId7"/>
    <p:sldId id="274" r:id="rId8"/>
    <p:sldId id="279" r:id="rId9"/>
    <p:sldId id="280" r:id="rId10"/>
    <p:sldId id="281" r:id="rId11"/>
    <p:sldId id="323" r:id="rId12"/>
    <p:sldId id="324" r:id="rId13"/>
    <p:sldId id="283" r:id="rId14"/>
    <p:sldId id="284" r:id="rId15"/>
    <p:sldId id="316"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FF"/>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9AF6102-366F-4417-81B3-C0E5EDD7ADAC}" v="125" dt="2025-05-29T11:43:21.1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50142" autoAdjust="0"/>
  </p:normalViewPr>
  <p:slideViewPr>
    <p:cSldViewPr snapToGrid="0">
      <p:cViewPr varScale="1">
        <p:scale>
          <a:sx n="55" d="100"/>
          <a:sy n="55" d="100"/>
        </p:scale>
        <p:origin x="275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B6AF753-E62E-4767-A38B-882BB8566629}" type="datetimeFigureOut">
              <a:rPr lang="en-GB" smtClean="0"/>
              <a:t>06/06/2025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34C9D2F-26C9-4A6F-AD79-8BC73B666FA3}" type="slidenum">
              <a:rPr lang="en-GB" smtClean="0"/>
              <a:t>‹#›</a:t>
            </a:fld>
            <a:endParaRPr lang="en-GB"/>
          </a:p>
        </p:txBody>
      </p:sp>
    </p:spTree>
    <p:extLst>
      <p:ext uri="{BB962C8B-B14F-4D97-AF65-F5344CB8AC3E}">
        <p14:creationId xmlns:p14="http://schemas.microsoft.com/office/powerpoint/2010/main" val="32424572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Hello, my name is FY.</a:t>
            </a:r>
          </a:p>
          <a:p>
            <a:pPr marL="171450" indent="-171450">
              <a:buFont typeface="Arial" panose="020B0604020202020204" pitchFamily="34" charset="0"/>
              <a:buChar char="•"/>
            </a:pPr>
            <a:r>
              <a:rPr lang="en-US" dirty="0"/>
              <a:t>I’m an EMHP within the CAMHS WEST team. </a:t>
            </a:r>
          </a:p>
          <a:p>
            <a:pPr marL="171450" indent="-171450">
              <a:buFont typeface="Arial" panose="020B0604020202020204" pitchFamily="34" charset="0"/>
              <a:buChar char="•"/>
            </a:pPr>
            <a:r>
              <a:rPr lang="en-GB" dirty="0"/>
              <a:t>West practitioners work in primary and secondary schools and colleges across Herefordshire &amp; Worcestershire.</a:t>
            </a:r>
          </a:p>
          <a:p>
            <a:pPr marL="171450" indent="-171450">
              <a:buFont typeface="Arial" panose="020B0604020202020204" pitchFamily="34" charset="0"/>
              <a:buChar char="•"/>
            </a:pPr>
            <a:r>
              <a:rPr lang="en-GB" dirty="0"/>
              <a:t>We support children and young people who experience mild–moderate “common mental health difficulties”, to prevent symptoms becoming more severe</a:t>
            </a:r>
          </a:p>
          <a:p>
            <a:pPr marL="171450" indent="-171450">
              <a:buFont typeface="Arial" panose="020B0604020202020204" pitchFamily="34" charset="0"/>
              <a:buChar char="•"/>
            </a:pPr>
            <a:r>
              <a:rPr lang="en-US" dirty="0"/>
              <a:t>You can find out more about WEST and the support we offer, as well as helpful resources for improving mental health by scanning the QR code on this slide. </a:t>
            </a:r>
          </a:p>
          <a:p>
            <a:pPr marL="171450" indent="-171450">
              <a:buFont typeface="Arial" panose="020B0604020202020204" pitchFamily="34" charset="0"/>
              <a:buChar char="•"/>
            </a:pPr>
            <a:r>
              <a:rPr lang="en-US" dirty="0"/>
              <a:t>This is a brief summary about sleep and sleep difficulties. </a:t>
            </a:r>
            <a:endParaRPr lang="en-GB" dirty="0"/>
          </a:p>
        </p:txBody>
      </p:sp>
      <p:sp>
        <p:nvSpPr>
          <p:cNvPr id="4" name="Slide Number Placeholder 3"/>
          <p:cNvSpPr>
            <a:spLocks noGrp="1"/>
          </p:cNvSpPr>
          <p:nvPr>
            <p:ph type="sldNum" sz="quarter" idx="5"/>
          </p:nvPr>
        </p:nvSpPr>
        <p:spPr/>
        <p:txBody>
          <a:bodyPr/>
          <a:lstStyle/>
          <a:p>
            <a:fld id="{134C9D2F-26C9-4A6F-AD79-8BC73B666FA3}" type="slidenum">
              <a:rPr lang="en-GB" smtClean="0"/>
              <a:t>1</a:t>
            </a:fld>
            <a:endParaRPr lang="en-GB"/>
          </a:p>
        </p:txBody>
      </p:sp>
    </p:spTree>
    <p:extLst>
      <p:ext uri="{BB962C8B-B14F-4D97-AF65-F5344CB8AC3E}">
        <p14:creationId xmlns:p14="http://schemas.microsoft.com/office/powerpoint/2010/main" val="30449359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27546" cy="372249"/>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5134448" y="0"/>
            <a:ext cx="3927546" cy="372249"/>
          </a:xfrm>
          <a:prstGeom prst="rect">
            <a:avLst/>
          </a:prstGeom>
        </p:spPr>
        <p:txBody>
          <a:bodyPr vert="horz" lIns="91440" tIns="45720" rIns="91440" bIns="45720" rtlCol="0"/>
          <a:lstStyle>
            <a:lvl1pPr algn="r">
              <a:defRPr sz="1200"/>
            </a:lvl1pPr>
          </a:lstStyle>
          <a:p>
            <a:fld id="{B7268E1E-0E44-426D-905E-8AD9B19D2182}" type="datetimeFigureOut">
              <a:rPr lang="cs-CZ" smtClean="0"/>
              <a:t>06.06.2025</a:t>
            </a:fld>
            <a:endParaRPr lang="cs-CZ"/>
          </a:p>
        </p:txBody>
      </p:sp>
      <p:sp>
        <p:nvSpPr>
          <p:cNvPr id="4" name="Slide Image Placeholder 3"/>
          <p:cNvSpPr>
            <a:spLocks noGrp="1" noRot="1" noChangeAspect="1"/>
          </p:cNvSpPr>
          <p:nvPr>
            <p:ph type="sldImg" idx="2"/>
          </p:nvPr>
        </p:nvSpPr>
        <p:spPr>
          <a:xfrm>
            <a:off x="503238" y="557213"/>
            <a:ext cx="4951412" cy="2786062"/>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906357" y="3529471"/>
            <a:ext cx="4548293" cy="3345071"/>
          </a:xfrm>
          <a:prstGeom prst="rect">
            <a:avLst/>
          </a:prstGeom>
        </p:spPr>
        <p:txBody>
          <a:bodyPr vert="horz" lIns="91440" tIns="45720" rIns="91440" bIns="45720" rtlCol="0"/>
          <a:lstStyle/>
          <a:p>
            <a:pPr lvl="0"/>
            <a:r>
              <a:rPr lang="en-US" dirty="0"/>
              <a:t>In this brief session, I will cover why sleep is important and some of the things that can create sleep difficulties.</a:t>
            </a:r>
          </a:p>
          <a:p>
            <a:pPr lvl="0"/>
            <a:r>
              <a:rPr lang="en-US" dirty="0"/>
              <a:t>I will then suggest some tips around improving your child’s sleep.</a:t>
            </a:r>
          </a:p>
          <a:p>
            <a:pPr lvl="0"/>
            <a:r>
              <a:rPr lang="en-US" dirty="0"/>
              <a:t>Finally, I will suggest some websites that offer additional information and mention how your child can be referred to WEST support </a:t>
            </a:r>
            <a:r>
              <a:rPr lang="en-US"/>
              <a:t>if appropriate. </a:t>
            </a:r>
            <a:endParaRPr lang="en-US" dirty="0"/>
          </a:p>
        </p:txBody>
      </p:sp>
      <p:sp>
        <p:nvSpPr>
          <p:cNvPr id="6" name="Footer Placeholder 5"/>
          <p:cNvSpPr>
            <a:spLocks noGrp="1"/>
          </p:cNvSpPr>
          <p:nvPr>
            <p:ph type="ftr" sz="quarter" idx="4"/>
          </p:nvPr>
        </p:nvSpPr>
        <p:spPr>
          <a:xfrm>
            <a:off x="0" y="7058943"/>
            <a:ext cx="3927546" cy="370526"/>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5134448" y="7058943"/>
            <a:ext cx="3927546" cy="370526"/>
          </a:xfrm>
          <a:prstGeom prst="rect">
            <a:avLst/>
          </a:prstGeom>
        </p:spPr>
        <p:txBody>
          <a:bodyPr vert="horz" lIns="91440" tIns="45720" rIns="91440" bIns="45720" rtlCol="0" anchor="b"/>
          <a:lstStyle>
            <a:lvl1pPr algn="r">
              <a:defRPr sz="1200"/>
            </a:lvl1pPr>
          </a:lstStyle>
          <a:p>
            <a:fld id="{871B2431-D351-4C6E-A3CF-9DFAC0E3E050}" type="slidenum">
              <a:rPr lang="cs-CZ" smtClean="0"/>
              <a:t>2</a:t>
            </a:fld>
            <a:endParaRPr lang="cs-CZ"/>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The amount of sleep that we need everyday changes as we grow and develop. </a:t>
            </a:r>
          </a:p>
          <a:p>
            <a:pPr marL="171450" indent="-171450">
              <a:buFont typeface="Arial" panose="020B0604020202020204" pitchFamily="34" charset="0"/>
              <a:buChar char="•"/>
            </a:pPr>
            <a:r>
              <a:rPr lang="en-GB" dirty="0"/>
              <a:t>Maintaining a healthy amount of sleep as our needs change can be a real challenge.</a:t>
            </a:r>
          </a:p>
          <a:p>
            <a:pPr marL="171450" indent="-171450">
              <a:buFont typeface="Arial" panose="020B0604020202020204" pitchFamily="34" charset="0"/>
              <a:buChar char="•"/>
            </a:pPr>
            <a:r>
              <a:rPr lang="en-GB" dirty="0"/>
              <a:t>But it is important to focus on because sleep difficulties can have a negative impact on many aspects of our lives.</a:t>
            </a:r>
          </a:p>
          <a:p>
            <a:pPr marL="171450" indent="-171450">
              <a:buFont typeface="Arial" panose="020B0604020202020204" pitchFamily="34" charset="0"/>
              <a:buChar char="•"/>
            </a:pPr>
            <a:r>
              <a:rPr lang="en-GB" dirty="0"/>
              <a:t>Teenagers need around 8-9 hours of sleep, per night. Despite this, 45% of teenagers in a recent survey, reported getting less than eight hours per night. </a:t>
            </a:r>
          </a:p>
        </p:txBody>
      </p:sp>
      <p:sp>
        <p:nvSpPr>
          <p:cNvPr id="4" name="Slide Number Placeholder 3"/>
          <p:cNvSpPr>
            <a:spLocks noGrp="1"/>
          </p:cNvSpPr>
          <p:nvPr>
            <p:ph type="sldNum" sz="quarter" idx="5"/>
          </p:nvPr>
        </p:nvSpPr>
        <p:spPr/>
        <p:txBody>
          <a:bodyPr/>
          <a:lstStyle/>
          <a:p>
            <a:fld id="{134C9D2F-26C9-4A6F-AD79-8BC73B666FA3}" type="slidenum">
              <a:rPr lang="en-GB" smtClean="0"/>
              <a:t>3</a:t>
            </a:fld>
            <a:endParaRPr lang="en-GB"/>
          </a:p>
        </p:txBody>
      </p:sp>
    </p:spTree>
    <p:extLst>
      <p:ext uri="{BB962C8B-B14F-4D97-AF65-F5344CB8AC3E}">
        <p14:creationId xmlns:p14="http://schemas.microsoft.com/office/powerpoint/2010/main" val="40409867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Getting enough good quality sleep is important. </a:t>
            </a:r>
          </a:p>
          <a:p>
            <a:pPr marL="171450" indent="-171450">
              <a:buFont typeface="Arial" panose="020B0604020202020204" pitchFamily="34" charset="0"/>
              <a:buChar char="•"/>
            </a:pPr>
            <a:r>
              <a:rPr lang="en-GB" dirty="0"/>
              <a:t>Good quality sleep improves our concentration, attention span and memory. Sleep gives the brain time to ‘file’ in your memory what it has learnt in the day.</a:t>
            </a:r>
          </a:p>
          <a:p>
            <a:pPr marL="171450" indent="-171450">
              <a:buFont typeface="Arial" panose="020B0604020202020204" pitchFamily="34" charset="0"/>
              <a:buChar char="•"/>
            </a:pPr>
            <a:r>
              <a:rPr lang="en-GB" dirty="0"/>
              <a:t>During sleep, our body rests and repairs itself - this helps to the immune system to protect us from illnesses.. If we don’t get enough sleep, we can feel tired and sluggish, and this can impact on things like playing sport or exam performance.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dirty="0"/>
              <a:t>Sleep is also important for our mental and emotional health. You’re more likely to feel down when you’re tired. There is a close link between sleep and mental health. When you sleep better – you feel better.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dirty="0">
                <a:solidFill>
                  <a:srgbClr val="374151"/>
                </a:solidFill>
                <a:effectLst/>
                <a:latin typeface="Open Sans" panose="020B0606030504020204" pitchFamily="34" charset="0"/>
                <a:ea typeface="Open Sans" panose="020B0606030504020204" pitchFamily="34" charset="0"/>
                <a:cs typeface="Open Sans" panose="020B0606030504020204" pitchFamily="34" charset="0"/>
              </a:rPr>
              <a:t>Making sure children and young people get enough sleep helps them thrive and reach their potential.</a:t>
            </a: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134C9D2F-26C9-4A6F-AD79-8BC73B666FA3}" type="slidenum">
              <a:rPr lang="en-GB" smtClean="0"/>
              <a:t>4</a:t>
            </a:fld>
            <a:endParaRPr lang="en-GB"/>
          </a:p>
        </p:txBody>
      </p:sp>
    </p:spTree>
    <p:extLst>
      <p:ext uri="{BB962C8B-B14F-4D97-AF65-F5344CB8AC3E}">
        <p14:creationId xmlns:p14="http://schemas.microsoft.com/office/powerpoint/2010/main" val="9838788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nSpc>
                <a:spcPct val="115000"/>
              </a:lnSpc>
              <a:spcAft>
                <a:spcPts val="800"/>
              </a:spcAft>
              <a:buFont typeface="Arial" panose="020B0604020202020204" pitchFamily="34" charset="0"/>
              <a:buChar char="•"/>
            </a:pPr>
            <a:r>
              <a:rPr lang="en-GB" sz="1800" kern="1200" dirty="0">
                <a:solidFill>
                  <a:srgbClr val="000000"/>
                </a:solidFill>
                <a:effectLst/>
                <a:latin typeface="Arial" panose="020B0604020202020204" pitchFamily="34" charset="0"/>
                <a:ea typeface="Open Sans" panose="020B0606030504020204" pitchFamily="34" charset="0"/>
                <a:cs typeface="Times New Roman" panose="02020603050405020304" pitchFamily="18" charset="0"/>
              </a:rPr>
              <a:t>Sleep is regulated by internal factors within our body and external factors within our environment.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285750" indent="-285750">
              <a:lnSpc>
                <a:spcPct val="115000"/>
              </a:lnSpc>
              <a:spcAft>
                <a:spcPts val="800"/>
              </a:spcAft>
              <a:buFont typeface="Arial" panose="020B0604020202020204" pitchFamily="34" charset="0"/>
              <a:buChar char="•"/>
            </a:pPr>
            <a:r>
              <a:rPr lang="en-GB" sz="1800"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We have an internal body clock that naturally follows a 24-hour cycle meaning that we generally sleep and wake up once every 24 hours. This is known as a circadian rhythm.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285750" indent="-285750">
              <a:lnSpc>
                <a:spcPct val="115000"/>
              </a:lnSpc>
              <a:spcAft>
                <a:spcPts val="800"/>
              </a:spcAft>
              <a:buFont typeface="Arial" panose="020B0604020202020204" pitchFamily="34" charset="0"/>
              <a:buChar char="•"/>
            </a:pPr>
            <a:r>
              <a:rPr lang="en-GB" sz="1800" kern="1200" dirty="0">
                <a:solidFill>
                  <a:srgbClr val="000000"/>
                </a:solidFill>
                <a:effectLst/>
                <a:latin typeface="Arial" panose="020B0604020202020204" pitchFamily="34" charset="0"/>
                <a:ea typeface="Open Sans" panose="020B0606030504020204" pitchFamily="34" charset="0"/>
                <a:cs typeface="Times New Roman" panose="02020603050405020304" pitchFamily="18" charset="0"/>
              </a:rPr>
              <a:t>This internal clock is influenced by light levels. At sunrise when it gets dark, a hormone called melatonin is released that makes us feel sleepy. In the morning when it gets light, this melatonin production reduces helping us to feel alert. </a:t>
            </a:r>
            <a:r>
              <a:rPr lang="en-GB" sz="1800"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285750" indent="-285750">
              <a:lnSpc>
                <a:spcPct val="115000"/>
              </a:lnSpc>
              <a:spcAft>
                <a:spcPts val="800"/>
              </a:spcAft>
              <a:buFont typeface="Arial" panose="020B0604020202020204" pitchFamily="34" charset="0"/>
              <a:buChar char="•"/>
            </a:pPr>
            <a:r>
              <a:rPr lang="en-GB" sz="1800" kern="100" dirty="0">
                <a:effectLst/>
                <a:latin typeface="Arial" panose="020B0604020202020204" pitchFamily="34" charset="0"/>
                <a:ea typeface="Aptos" panose="020B0004020202020204" pitchFamily="34" charset="0"/>
                <a:cs typeface="Times New Roman" panose="02020603050405020304" pitchFamily="18" charset="0"/>
              </a:rPr>
              <a:t>During the adolescent years, the sleep cycle shifts. Changes in the developing brain results in the sleep hormone melatonin being released later in the evening. This can result in teenagers not feeling sleepy until much later at night. This temporary shift in the circadian rhythm results it being out of sync with environmental factors, such as sunrise and sunset, and often when other family members are going to bed and getting up in the morning.</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285750" indent="-285750">
              <a:lnSpc>
                <a:spcPct val="115000"/>
              </a:lnSpc>
              <a:spcAft>
                <a:spcPts val="800"/>
              </a:spcAft>
              <a:buFont typeface="Arial" panose="020B0604020202020204" pitchFamily="34" charset="0"/>
              <a:buChar char="•"/>
            </a:pPr>
            <a:r>
              <a:rPr lang="en-GB" sz="1800" kern="100" dirty="0">
                <a:effectLst/>
                <a:latin typeface="Arial" panose="020B0604020202020204" pitchFamily="34" charset="0"/>
                <a:ea typeface="Aptos" panose="020B0004020202020204" pitchFamily="34" charset="0"/>
                <a:cs typeface="Times New Roman" panose="02020603050405020304" pitchFamily="18" charset="0"/>
              </a:rPr>
              <a:t>This may mean that teenagers struggle with falling asleep at an appropriate time, need lengthy lie-ins at the weekend and find it harder to wake up in the morning. This is likely to impact on how they feel the next day. In a school day, this many mean getting up before their body has had enough sleep. This can have a knock-on effect as being overtired makes it even more difficult to fall asleep!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285750" indent="-285750">
              <a:lnSpc>
                <a:spcPct val="115000"/>
              </a:lnSpc>
              <a:spcAft>
                <a:spcPts val="800"/>
              </a:spcAft>
              <a:buFont typeface="Arial" panose="020B0604020202020204" pitchFamily="34" charset="0"/>
              <a:buChar char="•"/>
            </a:pPr>
            <a:r>
              <a:rPr lang="en-GB" sz="1800" kern="100" dirty="0">
                <a:effectLst/>
                <a:latin typeface="Arial" panose="020B0604020202020204" pitchFamily="34" charset="0"/>
                <a:ea typeface="Aptos" panose="020B0004020202020204" pitchFamily="34" charset="0"/>
                <a:cs typeface="Times New Roman" panose="02020603050405020304" pitchFamily="18" charset="0"/>
              </a:rPr>
              <a:t>You can’t change the time that school starts but what you can do is encourage your teenager to have a consistent sleep and wake up time to help their body cope better with the early mornings.</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171450" indent="-171450">
              <a:buFont typeface="Arial" panose="020B0604020202020204" pitchFamily="34" charset="0"/>
              <a:buChar char="•"/>
            </a:pPr>
            <a:endParaRPr lang="en-GB" dirty="0">
              <a:solidFill>
                <a:srgbClr val="FF0000"/>
              </a:solidFill>
            </a:endParaRPr>
          </a:p>
          <a:p>
            <a:pPr marL="171450" indent="-171450">
              <a:buFont typeface="Arial" panose="020B0604020202020204" pitchFamily="34" charset="0"/>
              <a:buChar char="•"/>
            </a:pPr>
            <a:endParaRPr lang="en-GB" dirty="0">
              <a:solidFill>
                <a:srgbClr val="FF0000"/>
              </a:solidFill>
            </a:endParaRPr>
          </a:p>
        </p:txBody>
      </p:sp>
      <p:sp>
        <p:nvSpPr>
          <p:cNvPr id="4" name="Slide Number Placeholder 3"/>
          <p:cNvSpPr>
            <a:spLocks noGrp="1"/>
          </p:cNvSpPr>
          <p:nvPr>
            <p:ph type="sldNum" sz="quarter" idx="5"/>
          </p:nvPr>
        </p:nvSpPr>
        <p:spPr/>
        <p:txBody>
          <a:bodyPr/>
          <a:lstStyle/>
          <a:p>
            <a:fld id="{134C9D2F-26C9-4A6F-AD79-8BC73B666FA3}" type="slidenum">
              <a:rPr lang="en-GB" smtClean="0"/>
              <a:t>5</a:t>
            </a:fld>
            <a:endParaRPr lang="en-GB"/>
          </a:p>
        </p:txBody>
      </p:sp>
    </p:spTree>
    <p:extLst>
      <p:ext uri="{BB962C8B-B14F-4D97-AF65-F5344CB8AC3E}">
        <p14:creationId xmlns:p14="http://schemas.microsoft.com/office/powerpoint/2010/main" val="21078776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What can make sleeping difficult?</a:t>
            </a:r>
          </a:p>
          <a:p>
            <a:pPr marL="171450" indent="-171450">
              <a:buFont typeface="Arial" panose="020B0604020202020204" pitchFamily="34" charset="0"/>
              <a:buChar char="•"/>
            </a:pPr>
            <a:r>
              <a:rPr lang="en-GB" dirty="0"/>
              <a:t>There are many factors that can make it difficult to get a good night’s sleep. </a:t>
            </a:r>
          </a:p>
          <a:p>
            <a:pPr marL="171450" indent="-171450">
              <a:buFont typeface="Arial" panose="020B0604020202020204" pitchFamily="34" charset="0"/>
              <a:buChar char="•"/>
            </a:pPr>
            <a:r>
              <a:rPr lang="en-GB" dirty="0"/>
              <a:t>Some of these include; feeling sad or worried, feeling ill or in pain, or taking certain medications such as antidepressants </a:t>
            </a:r>
          </a:p>
          <a:p>
            <a:pPr marL="171450" indent="-171450">
              <a:buFont typeface="Arial" panose="020B0604020202020204" pitchFamily="34" charset="0"/>
              <a:buChar char="•"/>
            </a:pPr>
            <a:r>
              <a:rPr lang="en-GB" dirty="0"/>
              <a:t>A bedroom that is too hot or cold might also be making sleep difficult. </a:t>
            </a:r>
          </a:p>
          <a:p>
            <a:pPr marL="171450" indent="-171450">
              <a:buFont typeface="Arial" panose="020B0604020202020204" pitchFamily="34" charset="0"/>
              <a:buChar char="•"/>
            </a:pPr>
            <a:r>
              <a:rPr lang="en-GB" dirty="0"/>
              <a:t>Using technology before bed can also make it hard to fall asleep as the light from a phone or device can disrupt our circadian rhythms.</a:t>
            </a:r>
          </a:p>
          <a:p>
            <a:pPr marL="171450" indent="-171450">
              <a:buFont typeface="Arial" panose="020B0604020202020204" pitchFamily="34" charset="0"/>
              <a:buChar char="•"/>
            </a:pPr>
            <a:r>
              <a:rPr lang="en-GB" dirty="0"/>
              <a:t>If your child is struggling with their sleep, have a think about whether any of these factors might be causing their difficulties. </a:t>
            </a:r>
          </a:p>
          <a:p>
            <a:pPr marL="171450" indent="-171450">
              <a:buFont typeface="Arial" panose="020B0604020202020204" pitchFamily="34" charset="0"/>
              <a:buChar char="•"/>
            </a:pPr>
            <a:r>
              <a:rPr lang="en-GB" dirty="0"/>
              <a:t>It can be useful to suggest they keep a sleep diary to identify any factors that can be causing sleep difficulties. </a:t>
            </a:r>
          </a:p>
        </p:txBody>
      </p:sp>
      <p:sp>
        <p:nvSpPr>
          <p:cNvPr id="4" name="Slide Number Placeholder 3"/>
          <p:cNvSpPr>
            <a:spLocks noGrp="1"/>
          </p:cNvSpPr>
          <p:nvPr>
            <p:ph type="sldNum" sz="quarter" idx="5"/>
          </p:nvPr>
        </p:nvSpPr>
        <p:spPr/>
        <p:txBody>
          <a:bodyPr/>
          <a:lstStyle/>
          <a:p>
            <a:fld id="{134C9D2F-26C9-4A6F-AD79-8BC73B666FA3}" type="slidenum">
              <a:rPr lang="en-GB" smtClean="0"/>
              <a:t>6</a:t>
            </a:fld>
            <a:endParaRPr lang="en-GB"/>
          </a:p>
        </p:txBody>
      </p:sp>
    </p:spTree>
    <p:extLst>
      <p:ext uri="{BB962C8B-B14F-4D97-AF65-F5344CB8AC3E}">
        <p14:creationId xmlns:p14="http://schemas.microsoft.com/office/powerpoint/2010/main" val="8367274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So, having looked why sleep is important, the science of sleep and things that can cause sleep difficulties, let’s look at some strategies to help children and young people </a:t>
            </a:r>
            <a:r>
              <a:rPr lang="en-GB" b="1" dirty="0"/>
              <a:t>improve</a:t>
            </a:r>
            <a:r>
              <a:rPr lang="en-GB" dirty="0"/>
              <a:t> their sleep.  </a:t>
            </a:r>
          </a:p>
        </p:txBody>
      </p:sp>
      <p:sp>
        <p:nvSpPr>
          <p:cNvPr id="4" name="Slide Number Placeholder 3"/>
          <p:cNvSpPr>
            <a:spLocks noGrp="1"/>
          </p:cNvSpPr>
          <p:nvPr>
            <p:ph type="sldNum" sz="quarter" idx="5"/>
          </p:nvPr>
        </p:nvSpPr>
        <p:spPr/>
        <p:txBody>
          <a:bodyPr/>
          <a:lstStyle/>
          <a:p>
            <a:fld id="{134C9D2F-26C9-4A6F-AD79-8BC73B666FA3}" type="slidenum">
              <a:rPr lang="en-GB" smtClean="0"/>
              <a:t>7</a:t>
            </a:fld>
            <a:endParaRPr lang="en-GB"/>
          </a:p>
        </p:txBody>
      </p:sp>
    </p:spTree>
    <p:extLst>
      <p:ext uri="{BB962C8B-B14F-4D97-AF65-F5344CB8AC3E}">
        <p14:creationId xmlns:p14="http://schemas.microsoft.com/office/powerpoint/2010/main" val="35496449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Tip 1: Try and stick to a calming bedtime routine</a:t>
            </a:r>
          </a:p>
          <a:p>
            <a:pPr marL="171450" indent="-171450">
              <a:buFont typeface="Arial" panose="020B0604020202020204" pitchFamily="34" charset="0"/>
              <a:buChar char="•"/>
            </a:pPr>
            <a:r>
              <a:rPr lang="en-GB" dirty="0"/>
              <a:t>Going to bed and waking up at the same every day will help regulate the internal body clock. The body will soon get into a regular pattern, making it easier to fall asleep at night and easier to wake in the morning. Ideally, this routine should be followed even at the weekend and during school holidays.</a:t>
            </a:r>
          </a:p>
          <a:p>
            <a:pPr marL="171450" indent="-171450">
              <a:buFont typeface="Arial" panose="020B0604020202020204" pitchFamily="34" charset="0"/>
              <a:buChar char="•"/>
            </a:pPr>
            <a:r>
              <a:rPr lang="en-GB" dirty="0"/>
              <a:t>It is helpful to create a relaxing bed-time routine such as having a warm shower, listening to music, reading a book. We need to feel relaxed to fall asleep so over time the body will become used to this routine and recognise that we are preparing to sleep. </a:t>
            </a:r>
          </a:p>
          <a:p>
            <a:pPr marL="171450" indent="-171450">
              <a:buFont typeface="Arial" panose="020B0604020202020204" pitchFamily="34" charset="0"/>
              <a:buChar char="•"/>
            </a:pPr>
            <a:r>
              <a:rPr lang="en-GB" dirty="0"/>
              <a:t>Eating big meals before bed can cause disrupted sleep. Ideally, the main meal should be eaten at least a couple of hours before bed. This will allow for proper digestion and minimise sleep disruptions. </a:t>
            </a:r>
          </a:p>
          <a:p>
            <a:pPr marL="171450" indent="-171450">
              <a:buFont typeface="Arial" panose="020B0604020202020204" pitchFamily="34" charset="0"/>
              <a:buChar char="•"/>
            </a:pPr>
            <a:r>
              <a:rPr lang="en-GB" dirty="0"/>
              <a:t>If your child can’t sleep, it can be helpful for them, to get up and do something relaxing like reading or listening to relaxing music. This tends to reduce the anxiety that can be experienced when we are unable to fall asleep. When they start to feel sleepy again, they can return to bed. </a:t>
            </a:r>
          </a:p>
          <a:p>
            <a:pPr marL="171450" indent="-171450">
              <a:buFont typeface="Arial" panose="020B0604020202020204" pitchFamily="34" charset="0"/>
              <a:buChar char="•"/>
            </a:pPr>
            <a:r>
              <a:rPr lang="en-GB" dirty="0"/>
              <a:t>Day-time sleeping reduces the need for sleep at night. If your child has to have to nap, suggest they set a timer and limit naps to 20-30 minutes a day. </a:t>
            </a:r>
          </a:p>
          <a:p>
            <a:endParaRPr lang="en-GB" dirty="0"/>
          </a:p>
        </p:txBody>
      </p:sp>
      <p:sp>
        <p:nvSpPr>
          <p:cNvPr id="4" name="Slide Number Placeholder 3"/>
          <p:cNvSpPr>
            <a:spLocks noGrp="1"/>
          </p:cNvSpPr>
          <p:nvPr>
            <p:ph type="sldNum" sz="quarter" idx="5"/>
          </p:nvPr>
        </p:nvSpPr>
        <p:spPr/>
        <p:txBody>
          <a:bodyPr/>
          <a:lstStyle/>
          <a:p>
            <a:fld id="{134C9D2F-26C9-4A6F-AD79-8BC73B666FA3}" type="slidenum">
              <a:rPr lang="en-GB" smtClean="0"/>
              <a:t>8</a:t>
            </a:fld>
            <a:endParaRPr lang="en-GB"/>
          </a:p>
        </p:txBody>
      </p:sp>
    </p:spTree>
    <p:extLst>
      <p:ext uri="{BB962C8B-B14F-4D97-AF65-F5344CB8AC3E}">
        <p14:creationId xmlns:p14="http://schemas.microsoft.com/office/powerpoint/2010/main" val="208534968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1" dirty="0">
                <a:latin typeface="Arial" panose="020B0604020202020204" pitchFamily="34" charset="0"/>
                <a:ea typeface="Open Sans" panose="020B0606030504020204" pitchFamily="34" charset="0"/>
                <a:cs typeface="Arial" panose="020B0604020202020204" pitchFamily="34" charset="0"/>
              </a:rPr>
              <a:t>Tip 2 is to create a sleep-friendly bedroom</a:t>
            </a:r>
          </a:p>
          <a:p>
            <a:pPr marL="285750" indent="-285750" algn="l">
              <a:buFont typeface="Arial" panose="020B0604020202020204" pitchFamily="34" charset="0"/>
              <a:buChar char="•"/>
            </a:pPr>
            <a:r>
              <a:rPr lang="en-GB" sz="1800" b="0" i="0" u="none" strike="noStrike" baseline="0" dirty="0">
                <a:solidFill>
                  <a:srgbClr val="0F1F38"/>
                </a:solidFill>
                <a:latin typeface="Roboto-Regular"/>
              </a:rPr>
              <a:t>Encourage your child to keep their bedroom tidy. Looking at a pile of homework or revision notes as they prepare to go to sleep, can make them feel worried rather than relaxed.</a:t>
            </a:r>
          </a:p>
          <a:p>
            <a:pPr marL="285750" indent="-285750" algn="l">
              <a:buFont typeface="Arial" panose="020B0604020202020204" pitchFamily="34" charset="0"/>
              <a:buChar char="•"/>
            </a:pPr>
            <a:r>
              <a:rPr lang="en-US" sz="1800" dirty="0">
                <a:latin typeface="Open Sans" panose="020B0606030504020204" pitchFamily="34" charset="0"/>
                <a:ea typeface="Open Sans" panose="020B0606030504020204" pitchFamily="34" charset="0"/>
                <a:cs typeface="Open Sans" panose="020B0606030504020204" pitchFamily="34" charset="0"/>
              </a:rPr>
              <a:t>If it’s possible, try to encourage your child to play with consoles and do homework in a different room in the home so their bedroom can be associated with sleep</a:t>
            </a:r>
            <a:endParaRPr lang="en-GB" sz="1800" b="0" i="0" u="none" strike="noStrike" baseline="0" dirty="0">
              <a:solidFill>
                <a:srgbClr val="0F1F38"/>
              </a:solidFill>
              <a:latin typeface="Roboto-Regular"/>
            </a:endParaRPr>
          </a:p>
          <a:p>
            <a:pPr marL="285750" indent="-285750" algn="l">
              <a:buFont typeface="Arial" panose="020B0604020202020204" pitchFamily="34" charset="0"/>
              <a:buChar char="•"/>
            </a:pPr>
            <a:r>
              <a:rPr lang="en-GB" sz="1800" b="0" i="0" u="none" strike="noStrike" baseline="0" dirty="0">
                <a:solidFill>
                  <a:srgbClr val="0F1F38"/>
                </a:solidFill>
                <a:latin typeface="Roboto-Regular"/>
              </a:rPr>
              <a:t>We often tend to make our sleeping environment warmer than needed, thinking this might help us sleep. Actually, a cooler room will aid better sleep. Between 16 – 18 degrees is an ideal temperature.</a:t>
            </a:r>
          </a:p>
          <a:p>
            <a:pPr marL="285750" indent="-285750" algn="l">
              <a:buFont typeface="Arial" panose="020B0604020202020204" pitchFamily="34" charset="0"/>
              <a:buChar char="•"/>
            </a:pPr>
            <a:r>
              <a:rPr lang="en-GB" sz="1800" b="0" i="0" u="none" strike="noStrike" baseline="0" dirty="0">
                <a:solidFill>
                  <a:srgbClr val="0F1F38"/>
                </a:solidFill>
                <a:latin typeface="Roboto-Regular"/>
              </a:rPr>
              <a:t>Keep your child’s bedroom as dark as possible. If they need some light to help fall asleep, that’s fine. Perhaps use a night light with a soft glow.</a:t>
            </a:r>
          </a:p>
          <a:p>
            <a:pPr marL="285750" indent="-285750" algn="l">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134C9D2F-26C9-4A6F-AD79-8BC73B666FA3}" type="slidenum">
              <a:rPr lang="en-GB" smtClean="0"/>
              <a:t>9</a:t>
            </a:fld>
            <a:endParaRPr lang="en-GB"/>
          </a:p>
        </p:txBody>
      </p:sp>
    </p:spTree>
    <p:extLst>
      <p:ext uri="{BB962C8B-B14F-4D97-AF65-F5344CB8AC3E}">
        <p14:creationId xmlns:p14="http://schemas.microsoft.com/office/powerpoint/2010/main" val="8754669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dirty="0">
                <a:latin typeface="Arial" panose="020B0604020202020204" pitchFamily="34" charset="0"/>
                <a:ea typeface="Open Sans Extra Bold" panose="020B0604020202020204" charset="0"/>
                <a:cs typeface="Arial" panose="020B0604020202020204" pitchFamily="34" charset="0"/>
              </a:rPr>
              <a:t>Tip 3 is to encourage your child to come off devices at least an hour before bed</a:t>
            </a:r>
            <a:endParaRPr lang="en-GB" sz="1200" b="1" i="0" u="none" strike="noStrike" baseline="0" dirty="0">
              <a:solidFill>
                <a:srgbClr val="0F1F38"/>
              </a:solidFill>
              <a:latin typeface="Roboto-Regular"/>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u="none" strike="noStrike" baseline="0" dirty="0">
                <a:solidFill>
                  <a:srgbClr val="0F1F38"/>
                </a:solidFill>
                <a:latin typeface="Roboto-Regular"/>
              </a:rPr>
              <a:t>According to research, using screens before we go to bed can double the length of time it takes to fall asleep.</a:t>
            </a:r>
            <a:endParaRPr lang="en-US" sz="1200" b="0"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dirty="0">
                <a:solidFill>
                  <a:prstClr val="black"/>
                </a:solidFill>
                <a:latin typeface="Open Sans" panose="020B0606030504020204" pitchFamily="34" charset="0"/>
                <a:ea typeface="Open Sans" panose="020B0606030504020204" pitchFamily="34" charset="0"/>
                <a:cs typeface="Open Sans" panose="020B0606030504020204" pitchFamily="34" charset="0"/>
              </a:rPr>
              <a:t>This is because the blue light from screens can mimic daylight which </a:t>
            </a:r>
            <a:r>
              <a:rPr lang="en-US" sz="1200" b="0" dirty="0">
                <a:solidFill>
                  <a:prstClr val="black"/>
                </a:solidFill>
                <a:latin typeface="Arial" panose="020B0604020202020204" pitchFamily="34" charset="0"/>
                <a:ea typeface="Open Sans" panose="020B0606030504020204" pitchFamily="34" charset="0"/>
                <a:cs typeface="Arial" panose="020B0604020202020204" pitchFamily="34" charset="0"/>
              </a:rPr>
              <a:t>lowers melatonin production, making it harder to get to sleep. </a:t>
            </a:r>
            <a:endParaRPr lang="en-US" sz="1200" b="0" i="0" u="none" strike="noStrike" baseline="0"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strike="noStrike" baseline="0" dirty="0">
                <a:solidFill>
                  <a:prstClr val="black"/>
                </a:solidFill>
                <a:latin typeface="Open Sans" panose="020B0606030504020204" pitchFamily="34" charset="0"/>
                <a:ea typeface="Open Sans" panose="020B0606030504020204" pitchFamily="34" charset="0"/>
                <a:cs typeface="Open Sans" panose="020B0606030504020204" pitchFamily="34" charset="0"/>
              </a:rPr>
              <a:t>Encourage your child to use the </a:t>
            </a:r>
            <a:r>
              <a:rPr lang="en-GB" sz="1800" b="0" i="0" u="none" strike="noStrike" baseline="0" dirty="0">
                <a:solidFill>
                  <a:srgbClr val="0F1F38"/>
                </a:solidFill>
                <a:latin typeface="Roboto-Regular"/>
              </a:rPr>
              <a:t>blue light filter on devices as this will help. Although we advise avoiding screen time right before bedtime. This isn’t just because of the blue light but because device content is usually stimulating, rather than relaxing.</a:t>
            </a:r>
            <a:endParaRPr lang="en-US" sz="1200" b="0"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algn="l"/>
            <a:endParaRPr lang="en-US" sz="1200" b="1"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algn="l"/>
            <a:endParaRPr lang="en-GB" dirty="0"/>
          </a:p>
        </p:txBody>
      </p:sp>
      <p:sp>
        <p:nvSpPr>
          <p:cNvPr id="4" name="Slide Number Placeholder 3"/>
          <p:cNvSpPr>
            <a:spLocks noGrp="1"/>
          </p:cNvSpPr>
          <p:nvPr>
            <p:ph type="sldNum" sz="quarter" idx="5"/>
          </p:nvPr>
        </p:nvSpPr>
        <p:spPr/>
        <p:txBody>
          <a:bodyPr/>
          <a:lstStyle/>
          <a:p>
            <a:fld id="{134C9D2F-26C9-4A6F-AD79-8BC73B666FA3}" type="slidenum">
              <a:rPr lang="en-GB" smtClean="0"/>
              <a:t>10</a:t>
            </a:fld>
            <a:endParaRPr lang="en-GB"/>
          </a:p>
        </p:txBody>
      </p:sp>
    </p:spTree>
    <p:extLst>
      <p:ext uri="{BB962C8B-B14F-4D97-AF65-F5344CB8AC3E}">
        <p14:creationId xmlns:p14="http://schemas.microsoft.com/office/powerpoint/2010/main" val="393178801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sz="1200" b="1" dirty="0">
                <a:latin typeface="Arial" panose="020B0604020202020204" pitchFamily="34" charset="0"/>
                <a:cs typeface="Arial" panose="020B0604020202020204" pitchFamily="34" charset="0"/>
              </a:rPr>
              <a:t>Tip 4, encourage your child to reduce their consumption of caffeine and sugary drinks</a:t>
            </a:r>
            <a:endParaRPr lang="en-GB" b="1" dirty="0"/>
          </a:p>
          <a:p>
            <a:pPr marL="171450" indent="-171450">
              <a:buFont typeface="Arial" panose="020B0604020202020204" pitchFamily="34" charset="0"/>
              <a:buChar char="•"/>
            </a:pPr>
            <a:r>
              <a:rPr lang="en-GB" b="0" dirty="0"/>
              <a:t>Tea, coffee and energy drinks can contain high levels of caffeine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0" dirty="0"/>
              <a:t>Caffeine is a </a:t>
            </a:r>
            <a:r>
              <a:rPr lang="en-GB" b="0" u="none" dirty="0"/>
              <a:t>stimulant, </a:t>
            </a:r>
            <a:r>
              <a:rPr lang="en-GB" b="0" dirty="0"/>
              <a:t>which means it increases heart rate and activity in the brain.</a:t>
            </a:r>
            <a:r>
              <a:rPr lang="en-GB" sz="1200" b="0" i="0" u="none" strike="noStrike" baseline="0" dirty="0">
                <a:solidFill>
                  <a:srgbClr val="0F1F38"/>
                </a:solidFill>
                <a:latin typeface="Roboto-Regular"/>
              </a:rPr>
              <a:t> </a:t>
            </a:r>
            <a:r>
              <a:rPr lang="en-GB" sz="1200" b="0" i="0" u="none" strike="noStrike" baseline="0" dirty="0">
                <a:solidFill>
                  <a:srgbClr val="101E39"/>
                </a:solidFill>
                <a:latin typeface="Caroni-Regular"/>
              </a:rPr>
              <a:t>It takes about five hours, for just half of the caffeine we have consumed, to leave our body!</a:t>
            </a:r>
            <a:endParaRPr lang="en-GB" sz="1200" b="0" i="0" u="none" strike="noStrike" baseline="0" dirty="0">
              <a:solidFill>
                <a:srgbClr val="0F1F38"/>
              </a:solidFill>
              <a:latin typeface="Roboto-Regular"/>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u="none" strike="noStrike" baseline="0" dirty="0">
                <a:solidFill>
                  <a:srgbClr val="0F1F38"/>
                </a:solidFill>
                <a:latin typeface="Roboto-Regular"/>
              </a:rPr>
              <a:t>Sugary drinks raise blood sugar levels which interferes with melatonin levels.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0" i="0" u="none" strike="noStrike" baseline="0" dirty="0">
                <a:solidFill>
                  <a:srgbClr val="0F1F38"/>
                </a:solidFill>
                <a:latin typeface="Roboto-Regular"/>
              </a:rPr>
              <a:t>Consuming caffeine and sugar before bedtime can therefore influence not just how long it takes to fall asleep, but also how long we sleep for, and the quality of sleep.</a:t>
            </a:r>
          </a:p>
          <a:p>
            <a:pPr marL="171450" indent="-171450">
              <a:buFont typeface="Arial" panose="020B0604020202020204" pitchFamily="34" charset="0"/>
              <a:buChar char="•"/>
            </a:pPr>
            <a:r>
              <a:rPr lang="en-GB" b="0" dirty="0"/>
              <a:t>Not all young people are sensitive to caffeine but if your child is having sleep difficulties, it may be worth them avoiding caffeine after 4pm and checking whether this has a positive impact on their sleep.</a:t>
            </a:r>
          </a:p>
          <a:p>
            <a:pPr marL="171450" indent="-171450">
              <a:buFont typeface="Arial" panose="020B0604020202020204" pitchFamily="34" charset="0"/>
              <a:buChar char="•"/>
            </a:pPr>
            <a:r>
              <a:rPr lang="en-GB" b="0" dirty="0"/>
              <a:t>Warm milk, Oat drinks or caffeine free teas, are a more helpful alternative to improve sleep.</a:t>
            </a:r>
          </a:p>
          <a:p>
            <a:endParaRPr lang="en-GB" dirty="0"/>
          </a:p>
          <a:p>
            <a:endParaRPr lang="en-GB" dirty="0"/>
          </a:p>
        </p:txBody>
      </p:sp>
      <p:sp>
        <p:nvSpPr>
          <p:cNvPr id="4" name="Slide Number Placeholder 3"/>
          <p:cNvSpPr>
            <a:spLocks noGrp="1"/>
          </p:cNvSpPr>
          <p:nvPr>
            <p:ph type="sldNum" sz="quarter" idx="5"/>
          </p:nvPr>
        </p:nvSpPr>
        <p:spPr/>
        <p:txBody>
          <a:bodyPr/>
          <a:lstStyle/>
          <a:p>
            <a:fld id="{D10A00AF-EB7B-488E-9715-18F7CDB9008D}" type="slidenum">
              <a:rPr lang="en-GB" smtClean="0"/>
              <a:t>11</a:t>
            </a:fld>
            <a:endParaRPr lang="en-GB"/>
          </a:p>
        </p:txBody>
      </p:sp>
    </p:spTree>
    <p:extLst>
      <p:ext uri="{BB962C8B-B14F-4D97-AF65-F5344CB8AC3E}">
        <p14:creationId xmlns:p14="http://schemas.microsoft.com/office/powerpoint/2010/main" val="9143102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800" b="1" i="0" u="none" strike="noStrike" baseline="0" dirty="0">
                <a:solidFill>
                  <a:srgbClr val="101E39"/>
                </a:solidFill>
                <a:latin typeface="Roboto-Bold"/>
              </a:rPr>
              <a:t>Tip number 5 in improving sleep is to encourage your child to do exercise </a:t>
            </a:r>
          </a:p>
          <a:p>
            <a:pPr marL="285750" indent="-285750" algn="l">
              <a:buFont typeface="Arial" panose="020B0604020202020204" pitchFamily="34" charset="0"/>
              <a:buChar char="•"/>
            </a:pPr>
            <a:r>
              <a:rPr lang="en-GB" sz="1800" b="0" i="0" u="none" strike="noStrike" baseline="0" dirty="0">
                <a:solidFill>
                  <a:srgbClr val="101E39"/>
                </a:solidFill>
                <a:latin typeface="Roboto-Bold"/>
              </a:rPr>
              <a:t>Exercise </a:t>
            </a:r>
            <a:r>
              <a:rPr lang="en-GB" sz="1800" b="0" i="0" u="none" strike="noStrike" baseline="0" dirty="0">
                <a:solidFill>
                  <a:srgbClr val="0F1F38"/>
                </a:solidFill>
                <a:latin typeface="Roboto-Regular"/>
              </a:rPr>
              <a:t>tires the body, promoting a better night’s sleep.</a:t>
            </a:r>
          </a:p>
          <a:p>
            <a:pPr marL="285750" indent="-285750" algn="l">
              <a:buFont typeface="Arial" panose="020B0604020202020204" pitchFamily="34" charset="0"/>
              <a:buChar char="•"/>
            </a:pPr>
            <a:r>
              <a:rPr lang="en-GB" sz="1800" b="0" i="0" u="none" strike="noStrike" baseline="0" dirty="0">
                <a:solidFill>
                  <a:srgbClr val="0F1F38"/>
                </a:solidFill>
                <a:latin typeface="Roboto-Regular"/>
              </a:rPr>
              <a:t>Releasing pent-up tension through exercise is also highly beneficial, helping to reduce stress before bedtime. </a:t>
            </a:r>
          </a:p>
          <a:p>
            <a:pPr marL="285750" indent="-285750" algn="l">
              <a:buFont typeface="Arial" panose="020B0604020202020204" pitchFamily="34" charset="0"/>
              <a:buChar char="•"/>
            </a:pPr>
            <a:r>
              <a:rPr lang="en-GB" sz="1800" b="0" i="0" u="none" strike="noStrike" baseline="0" dirty="0">
                <a:solidFill>
                  <a:srgbClr val="0F1F38"/>
                </a:solidFill>
                <a:latin typeface="Roboto-Regular"/>
              </a:rPr>
              <a:t>Encourage your child to </a:t>
            </a:r>
            <a:r>
              <a:rPr lang="en-GB" sz="1800" dirty="0">
                <a:latin typeface="Arial" panose="020B0604020202020204" pitchFamily="34" charset="0"/>
                <a:cs typeface="Arial" panose="020B0604020202020204" pitchFamily="34" charset="0"/>
              </a:rPr>
              <a:t>get at least 20 to 30 minutes of exercise each day.</a:t>
            </a:r>
          </a:p>
          <a:p>
            <a:pPr marL="285750" indent="-285750" algn="l">
              <a:buFont typeface="Arial" panose="020B0604020202020204" pitchFamily="34" charset="0"/>
              <a:buChar char="•"/>
            </a:pPr>
            <a:r>
              <a:rPr lang="en-GB" sz="1800" b="0" i="0" u="none" strike="noStrike" baseline="0" dirty="0">
                <a:solidFill>
                  <a:srgbClr val="0F1F38"/>
                </a:solidFill>
                <a:latin typeface="Arial" panose="020B0604020202020204" pitchFamily="34" charset="0"/>
                <a:cs typeface="Arial" panose="020B0604020202020204" pitchFamily="34" charset="0"/>
              </a:rPr>
              <a:t>However, they s</a:t>
            </a:r>
            <a:r>
              <a:rPr lang="en-GB" sz="1800" b="0" i="0" u="none" strike="noStrike" baseline="0" dirty="0">
                <a:solidFill>
                  <a:srgbClr val="0F1F38"/>
                </a:solidFill>
                <a:latin typeface="Roboto-Regular"/>
              </a:rPr>
              <a:t>hould avoid exercising too close to bedtime. If high levels of adrenaline are still in the body, your child is likely to be too alert to fall asleep.</a:t>
            </a:r>
            <a:endParaRPr lang="en-GB" dirty="0"/>
          </a:p>
        </p:txBody>
      </p:sp>
      <p:sp>
        <p:nvSpPr>
          <p:cNvPr id="4" name="Slide Number Placeholder 3"/>
          <p:cNvSpPr>
            <a:spLocks noGrp="1"/>
          </p:cNvSpPr>
          <p:nvPr>
            <p:ph type="sldNum" sz="quarter" idx="5"/>
          </p:nvPr>
        </p:nvSpPr>
        <p:spPr/>
        <p:txBody>
          <a:bodyPr/>
          <a:lstStyle/>
          <a:p>
            <a:fld id="{D10A00AF-EB7B-488E-9715-18F7CDB9008D}" type="slidenum">
              <a:rPr lang="en-GB" smtClean="0"/>
              <a:t>12</a:t>
            </a:fld>
            <a:endParaRPr lang="en-GB"/>
          </a:p>
        </p:txBody>
      </p:sp>
    </p:spTree>
    <p:extLst>
      <p:ext uri="{BB962C8B-B14F-4D97-AF65-F5344CB8AC3E}">
        <p14:creationId xmlns:p14="http://schemas.microsoft.com/office/powerpoint/2010/main" val="9143102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41313" y="577850"/>
            <a:ext cx="5373687" cy="3024188"/>
          </a:xfrm>
        </p:spPr>
      </p:sp>
      <p:sp>
        <p:nvSpPr>
          <p:cNvPr id="3" name="Notes Placeholder 2"/>
          <p:cNvSpPr>
            <a:spLocks noGrp="1"/>
          </p:cNvSpPr>
          <p:nvPr>
            <p:ph type="body" idx="1"/>
          </p:nvPr>
        </p:nvSpPr>
        <p:spPr/>
        <p:txBody>
          <a:bodyPr/>
          <a:lstStyle/>
          <a:p>
            <a:pPr algn="l"/>
            <a:r>
              <a:rPr lang="en-US" sz="1800" b="1" dirty="0">
                <a:latin typeface="Arial" panose="020B0604020202020204" pitchFamily="34" charset="0"/>
                <a:ea typeface="Open Sans Extra Bold" panose="020B0604020202020204" charset="0"/>
                <a:cs typeface="Arial" panose="020B0604020202020204" pitchFamily="34" charset="0"/>
              </a:rPr>
              <a:t>Tip 6 focuses on strategies to help your child manage their worries</a:t>
            </a:r>
          </a:p>
          <a:p>
            <a:pPr marL="285750" indent="-285750" algn="l">
              <a:buFont typeface="Arial" panose="020B0604020202020204" pitchFamily="34" charset="0"/>
              <a:buChar char="•"/>
            </a:pPr>
            <a:r>
              <a:rPr lang="en-GB" sz="1800" b="0" i="0" u="none" strike="noStrike" baseline="0" dirty="0">
                <a:solidFill>
                  <a:srgbClr val="0F1F38"/>
                </a:solidFill>
                <a:latin typeface="Roboto-Regular"/>
              </a:rPr>
              <a:t>Worry can affect the quality and quantity of your child’s sleep. </a:t>
            </a:r>
          </a:p>
          <a:p>
            <a:pPr marL="285750" indent="-285750" algn="l">
              <a:buFont typeface="Arial" panose="020B0604020202020204" pitchFamily="34" charset="0"/>
              <a:buChar char="•"/>
            </a:pPr>
            <a:r>
              <a:rPr lang="en-GB" sz="1800" b="0" i="0" u="none" strike="noStrike" baseline="0" dirty="0">
                <a:solidFill>
                  <a:srgbClr val="0F1F38"/>
                </a:solidFill>
                <a:latin typeface="Roboto-Regular"/>
              </a:rPr>
              <a:t>It is common for all of us to lie awake thinking about stressful events that we are currently experiencing or feel we might experience in the future.  </a:t>
            </a:r>
          </a:p>
          <a:p>
            <a:pPr marL="285750" indent="-285750" algn="l">
              <a:buFont typeface="Arial" panose="020B0604020202020204" pitchFamily="34" charset="0"/>
              <a:buChar char="•"/>
            </a:pPr>
            <a:r>
              <a:rPr lang="en-GB" sz="1800" b="0" i="0" u="none" strike="noStrike" baseline="0" dirty="0">
                <a:solidFill>
                  <a:srgbClr val="0F1F38"/>
                </a:solidFill>
                <a:latin typeface="Roboto-Regular"/>
              </a:rPr>
              <a:t>One helpful strategy is for your child to take some time to work through these thoughts, feelings and emotions </a:t>
            </a:r>
            <a:r>
              <a:rPr lang="en-GB" sz="1800" b="1" i="0" u="none" strike="noStrike" baseline="0" dirty="0">
                <a:solidFill>
                  <a:srgbClr val="0F1F38"/>
                </a:solidFill>
                <a:latin typeface="Roboto-Regular"/>
              </a:rPr>
              <a:t>before</a:t>
            </a:r>
            <a:r>
              <a:rPr lang="en-GB" sz="1800" b="0" i="0" u="none" strike="noStrike" baseline="0" dirty="0">
                <a:solidFill>
                  <a:srgbClr val="0F1F38"/>
                </a:solidFill>
                <a:latin typeface="Roboto-Regular"/>
              </a:rPr>
              <a:t> bedtime. </a:t>
            </a:r>
          </a:p>
          <a:p>
            <a:pPr marL="285750" indent="-285750" algn="l">
              <a:buFont typeface="Arial" panose="020B0604020202020204" pitchFamily="34" charset="0"/>
              <a:buChar char="•"/>
            </a:pPr>
            <a:r>
              <a:rPr lang="en-GB" sz="1800" b="0" i="0" u="none" strike="noStrike" baseline="0" dirty="0">
                <a:solidFill>
                  <a:srgbClr val="0F1F38"/>
                </a:solidFill>
                <a:latin typeface="Roboto-Regular"/>
              </a:rPr>
              <a:t>Writing down worries can make them feel easier to deal with, such as in a journal or diary. </a:t>
            </a:r>
          </a:p>
          <a:p>
            <a:pPr marL="285750" indent="-285750" algn="l">
              <a:buFont typeface="Arial" panose="020B0604020202020204" pitchFamily="34" charset="0"/>
              <a:buChar char="•"/>
            </a:pPr>
            <a:r>
              <a:rPr lang="en-GB" sz="1800" b="0" i="0" u="none" strike="noStrike" baseline="0" dirty="0">
                <a:solidFill>
                  <a:srgbClr val="0F1F38"/>
                </a:solidFill>
                <a:latin typeface="Roboto-Regular"/>
              </a:rPr>
              <a:t>Talking to a trusted adult can be helpful to put those worries into perspective and allow your child to be supported in problem-solving or managing those worries. </a:t>
            </a:r>
          </a:p>
          <a:p>
            <a:pPr marL="285750" indent="-285750" algn="l">
              <a:buFont typeface="Arial" panose="020B0604020202020204" pitchFamily="34" charset="0"/>
              <a:buChar char="•"/>
            </a:pPr>
            <a:r>
              <a:rPr lang="en-GB" sz="1800" b="0" i="0" u="none" strike="noStrike" baseline="0" dirty="0">
                <a:solidFill>
                  <a:srgbClr val="FF0000"/>
                </a:solidFill>
                <a:latin typeface="Roboto-Bold"/>
              </a:rPr>
              <a:t>Doing something relaxing before bed can also be helpful when your child is worried, for example reading a book, doing some mindfulness activities or breathing activities. </a:t>
            </a:r>
            <a:endParaRPr lang="en-GB" b="0" dirty="0">
              <a:solidFill>
                <a:srgbClr val="FF0000"/>
              </a:solidFill>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71B2431-D351-4C6E-A3CF-9DFAC0E3E050}" type="slidenum">
              <a:rPr kumimoji="0" lang="cs-CZ"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cs-CZ"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364282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sz="1800" b="1" i="0" u="none" strike="noStrike" baseline="0" dirty="0">
                <a:solidFill>
                  <a:srgbClr val="101E39"/>
                </a:solidFill>
                <a:latin typeface="Roboto-Bold"/>
              </a:rPr>
              <a:t>I hope you and your child find these 6 tips useful. If you want to find out more information about sleep, here are a few websites with additional resources.  </a:t>
            </a:r>
          </a:p>
          <a:p>
            <a:pPr algn="l"/>
            <a:r>
              <a:rPr lang="en-GB" sz="1800" b="1" i="0" u="none" strike="noStrike" baseline="0" dirty="0">
                <a:solidFill>
                  <a:srgbClr val="101E39"/>
                </a:solidFill>
                <a:latin typeface="Roboto-Bold"/>
              </a:rPr>
              <a:t> </a:t>
            </a:r>
          </a:p>
          <a:p>
            <a:pPr marL="0" indent="0" algn="l">
              <a:buNone/>
            </a:pPr>
            <a:r>
              <a:rPr lang="en-GB" sz="1200" b="1" i="0" u="sng" strike="noStrike" baseline="0" dirty="0">
                <a:latin typeface="Arial" panose="020B0604020202020204" pitchFamily="34" charset="0"/>
                <a:cs typeface="Arial" panose="020B0604020202020204" pitchFamily="34" charset="0"/>
              </a:rPr>
              <a:t>The Teen Sleep Hub</a:t>
            </a:r>
            <a:r>
              <a:rPr lang="en-GB" sz="1200" b="0" i="0" u="sng" strike="noStrike" baseline="0" dirty="0">
                <a:latin typeface="Arial" panose="020B0604020202020204" pitchFamily="34" charset="0"/>
                <a:cs typeface="Arial" panose="020B0604020202020204" pitchFamily="34" charset="0"/>
              </a:rPr>
              <a:t> - </a:t>
            </a:r>
            <a:r>
              <a:rPr lang="en-GB" sz="1200" b="0" i="0" u="none" strike="noStrike" baseline="0" dirty="0">
                <a:solidFill>
                  <a:srgbClr val="0F1F38"/>
                </a:solidFill>
                <a:latin typeface="Arial" panose="020B0604020202020204" pitchFamily="34" charset="0"/>
                <a:cs typeface="Arial" panose="020B0604020202020204" pitchFamily="34" charset="0"/>
              </a:rPr>
              <a:t>A dedicated site for Teens which also has information for parents/carers. This website has an excellent booklet that your child can work through to help them with sleep difficulties. At the end of their home page is a list of organisations that you child can contact if they are really struggling to cope and would like support. </a:t>
            </a:r>
          </a:p>
          <a:p>
            <a:pPr marL="0" indent="0" algn="l">
              <a:buNone/>
            </a:pPr>
            <a:r>
              <a:rPr lang="en-GB" sz="1200" b="1" u="sng" dirty="0">
                <a:latin typeface="Arial" panose="020B0604020202020204" pitchFamily="34" charset="0"/>
                <a:cs typeface="Arial" panose="020B0604020202020204" pitchFamily="34" charset="0"/>
              </a:rPr>
              <a:t>Calm and Headspace  </a:t>
            </a:r>
            <a:r>
              <a:rPr lang="en-GB" sz="1200" b="1" u="none" dirty="0">
                <a:latin typeface="Arial" panose="020B0604020202020204" pitchFamily="34" charset="0"/>
                <a:cs typeface="Arial" panose="020B0604020202020204" pitchFamily="34" charset="0"/>
              </a:rPr>
              <a:t>– </a:t>
            </a:r>
            <a:r>
              <a:rPr lang="en-GB" sz="1200" b="0" u="none" dirty="0">
                <a:latin typeface="Arial" panose="020B0604020202020204" pitchFamily="34" charset="0"/>
                <a:cs typeface="Arial" panose="020B0604020202020204" pitchFamily="34" charset="0"/>
              </a:rPr>
              <a:t>have resources for m</a:t>
            </a:r>
            <a:r>
              <a:rPr lang="en-GB" sz="1200" b="0" dirty="0">
                <a:latin typeface="Arial" panose="020B0604020202020204" pitchFamily="34" charset="0"/>
                <a:cs typeface="Arial" panose="020B0604020202020204" pitchFamily="34" charset="0"/>
              </a:rPr>
              <a:t>editation and mindfulness. </a:t>
            </a:r>
            <a:r>
              <a:rPr lang="en-GB" sz="1200" dirty="0">
                <a:latin typeface="Arial" panose="020B0604020202020204" pitchFamily="34" charset="0"/>
                <a:cs typeface="Arial" panose="020B0604020202020204" pitchFamily="34" charset="0"/>
              </a:rPr>
              <a:t> </a:t>
            </a:r>
          </a:p>
          <a:p>
            <a:pPr marL="0" indent="0">
              <a:buNone/>
            </a:pPr>
            <a:r>
              <a:rPr lang="en-GB" sz="1200" b="1" u="sng" dirty="0">
                <a:latin typeface="Arial" panose="020B0604020202020204" pitchFamily="34" charset="0"/>
                <a:cs typeface="Arial" panose="020B0604020202020204" pitchFamily="34" charset="0"/>
              </a:rPr>
              <a:t>Headspace</a:t>
            </a:r>
            <a:endParaRPr lang="en-GB" sz="1200" dirty="0">
              <a:latin typeface="Arial" panose="020B0604020202020204" pitchFamily="34" charset="0"/>
              <a:cs typeface="Arial" panose="020B0604020202020204" pitchFamily="34" charset="0"/>
            </a:endParaRPr>
          </a:p>
          <a:p>
            <a:pPr marL="0" indent="0">
              <a:buNone/>
            </a:pPr>
            <a:r>
              <a:rPr lang="en-GB" sz="1200" dirty="0">
                <a:latin typeface="Arial" panose="020B0604020202020204" pitchFamily="34" charset="0"/>
                <a:cs typeface="Arial" panose="020B0604020202020204" pitchFamily="34" charset="0"/>
              </a:rPr>
              <a:t>Headspace also has themed sessions on areas such as sleep, stress &amp; anxiety</a:t>
            </a:r>
          </a:p>
          <a:p>
            <a:pPr marL="0" indent="0">
              <a:buNone/>
            </a:pPr>
            <a:r>
              <a:rPr lang="en-GB" sz="1200" b="1" u="sng" dirty="0">
                <a:latin typeface="Arial" panose="020B0604020202020204" pitchFamily="34" charset="0"/>
                <a:cs typeface="Arial" panose="020B0604020202020204" pitchFamily="34" charset="0"/>
              </a:rPr>
              <a:t>Smiling Minds</a:t>
            </a:r>
            <a:endParaRPr lang="en-GB" sz="1200" dirty="0">
              <a:latin typeface="Arial" panose="020B0604020202020204" pitchFamily="34" charset="0"/>
              <a:cs typeface="Arial" panose="020B0604020202020204" pitchFamily="34" charset="0"/>
            </a:endParaRPr>
          </a:p>
          <a:p>
            <a:pPr marL="0" indent="0">
              <a:buNone/>
            </a:pPr>
            <a:r>
              <a:rPr lang="en-GB" sz="1200" dirty="0">
                <a:latin typeface="Arial" panose="020B0604020202020204" pitchFamily="34" charset="0"/>
                <a:cs typeface="Arial" panose="020B0604020202020204" pitchFamily="34" charset="0"/>
              </a:rPr>
              <a:t>Has resources on mindfulness, including lots of videos.</a:t>
            </a:r>
          </a:p>
          <a:p>
            <a:pPr algn="l"/>
            <a:endParaRPr lang="en-GB" dirty="0"/>
          </a:p>
        </p:txBody>
      </p:sp>
      <p:sp>
        <p:nvSpPr>
          <p:cNvPr id="4" name="Slide Number Placeholder 3"/>
          <p:cNvSpPr>
            <a:spLocks noGrp="1"/>
          </p:cNvSpPr>
          <p:nvPr>
            <p:ph type="sldNum" sz="quarter" idx="5"/>
          </p:nvPr>
        </p:nvSpPr>
        <p:spPr/>
        <p:txBody>
          <a:bodyPr/>
          <a:lstStyle/>
          <a:p>
            <a:fld id="{3FE3CBD2-7D7D-49F1-B6C8-AD75AD7A559C}" type="slidenum">
              <a:rPr lang="en-GB" smtClean="0"/>
              <a:t>14</a:t>
            </a:fld>
            <a:endParaRPr lang="en-GB"/>
          </a:p>
        </p:txBody>
      </p:sp>
    </p:spTree>
    <p:extLst>
      <p:ext uri="{BB962C8B-B14F-4D97-AF65-F5344CB8AC3E}">
        <p14:creationId xmlns:p14="http://schemas.microsoft.com/office/powerpoint/2010/main" val="13301773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Thank you for listening and I hope this has been useful.</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a:t>If you feel your child would benefit from a referral to WEST for support with their mental wellbeing, please speak to your child and school.</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dirty="0"/>
              <a:t>More information can be found on the WEST website, using the address or QR code on this slide.</a:t>
            </a:r>
          </a:p>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DDCF6833-1AE1-4488-95D7-7E795E19B5F3}" type="slidenum">
              <a:rPr lang="en-GB" smtClean="0"/>
              <a:t>15</a:t>
            </a:fld>
            <a:endParaRPr lang="en-GB"/>
          </a:p>
        </p:txBody>
      </p:sp>
    </p:spTree>
    <p:extLst>
      <p:ext uri="{BB962C8B-B14F-4D97-AF65-F5344CB8AC3E}">
        <p14:creationId xmlns:p14="http://schemas.microsoft.com/office/powerpoint/2010/main" val="35849713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BD04BB-703E-464E-93C4-A4728CAFC338}"/>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945B504B-C13A-4998-B36F-63C92FEDE820}"/>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72F14F7-8119-438A-AA9C-AD9CA7CB60A2}"/>
              </a:ext>
            </a:extLst>
          </p:cNvPr>
          <p:cNvSpPr>
            <a:spLocks noGrp="1"/>
          </p:cNvSpPr>
          <p:nvPr>
            <p:ph type="dt" sz="half" idx="10"/>
          </p:nvPr>
        </p:nvSpPr>
        <p:spPr/>
        <p:txBody>
          <a:bodyPr/>
          <a:lstStyle/>
          <a:p>
            <a:fld id="{BE5A11E3-A85B-4CF1-98F3-CDB56A951C10}" type="datetime1">
              <a:rPr lang="en-GB" smtClean="0"/>
              <a:t>06/06/2025</a:t>
            </a:fld>
            <a:endParaRPr lang="en-GB"/>
          </a:p>
        </p:txBody>
      </p:sp>
      <p:sp>
        <p:nvSpPr>
          <p:cNvPr id="5" name="Footer Placeholder 4">
            <a:extLst>
              <a:ext uri="{FF2B5EF4-FFF2-40B4-BE49-F238E27FC236}">
                <a16:creationId xmlns:a16="http://schemas.microsoft.com/office/drawing/2014/main" id="{5754A8C9-DBA4-417C-958D-55776C90211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92E1B76-F928-4CE6-8687-AC16F613EC62}"/>
              </a:ext>
            </a:extLst>
          </p:cNvPr>
          <p:cNvSpPr>
            <a:spLocks noGrp="1"/>
          </p:cNvSpPr>
          <p:nvPr>
            <p:ph type="sldNum" sz="quarter" idx="12"/>
          </p:nvPr>
        </p:nvSpPr>
        <p:spPr/>
        <p:txBody>
          <a:bodyPr/>
          <a:lstStyle/>
          <a:p>
            <a:fld id="{D9B76261-0AAC-4E80-9389-A894704DDD3E}" type="slidenum">
              <a:rPr lang="en-GB" smtClean="0"/>
              <a:t>‹#›</a:t>
            </a:fld>
            <a:endParaRPr lang="en-GB"/>
          </a:p>
        </p:txBody>
      </p:sp>
      <p:pic>
        <p:nvPicPr>
          <p:cNvPr id="7" name="Picture 4" descr="Graphical user interface, text&#10;&#10;Description automatically generated">
            <a:extLst>
              <a:ext uri="{FF2B5EF4-FFF2-40B4-BE49-F238E27FC236}">
                <a16:creationId xmlns:a16="http://schemas.microsoft.com/office/drawing/2014/main" id="{84FC9559-9933-4F27-AA65-EF199B5517BC}"/>
              </a:ext>
            </a:extLst>
          </p:cNvPr>
          <p:cNvPicPr>
            <a:picLocks noChangeAspect="1"/>
          </p:cNvPicPr>
          <p:nvPr/>
        </p:nvPicPr>
        <p:blipFill rotWithShape="1">
          <a:blip r:embed="rId2"/>
          <a:srcRect l="27713" t="51412" r="34418" b="38691"/>
          <a:stretch/>
        </p:blipFill>
        <p:spPr>
          <a:xfrm>
            <a:off x="-30838" y="5277686"/>
            <a:ext cx="12219791" cy="1580315"/>
          </a:xfrm>
          <a:prstGeom prst="rect">
            <a:avLst/>
          </a:prstGeom>
        </p:spPr>
      </p:pic>
    </p:spTree>
    <p:extLst>
      <p:ext uri="{BB962C8B-B14F-4D97-AF65-F5344CB8AC3E}">
        <p14:creationId xmlns:p14="http://schemas.microsoft.com/office/powerpoint/2010/main" val="9434530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4440C4-264B-4CC3-9229-FBC96DC5F85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CBC89C3-BDDD-4486-A78D-7BCB3D836EF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D447659-D362-46BC-9909-E00E15E1F4D8}"/>
              </a:ext>
            </a:extLst>
          </p:cNvPr>
          <p:cNvSpPr>
            <a:spLocks noGrp="1"/>
          </p:cNvSpPr>
          <p:nvPr>
            <p:ph type="dt" sz="half" idx="10"/>
          </p:nvPr>
        </p:nvSpPr>
        <p:spPr/>
        <p:txBody>
          <a:bodyPr/>
          <a:lstStyle/>
          <a:p>
            <a:fld id="{137A583C-6563-45A7-BD78-D8F9EA001063}" type="datetime1">
              <a:rPr lang="en-GB" smtClean="0"/>
              <a:t>06/06/2025</a:t>
            </a:fld>
            <a:endParaRPr lang="en-GB"/>
          </a:p>
        </p:txBody>
      </p:sp>
      <p:sp>
        <p:nvSpPr>
          <p:cNvPr id="5" name="Footer Placeholder 4">
            <a:extLst>
              <a:ext uri="{FF2B5EF4-FFF2-40B4-BE49-F238E27FC236}">
                <a16:creationId xmlns:a16="http://schemas.microsoft.com/office/drawing/2014/main" id="{24AA16EA-9CD7-45C1-BD3E-1570C179FEB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4E349A-5C31-4C42-A945-607544958A58}"/>
              </a:ext>
            </a:extLst>
          </p:cNvPr>
          <p:cNvSpPr>
            <a:spLocks noGrp="1"/>
          </p:cNvSpPr>
          <p:nvPr>
            <p:ph type="sldNum" sz="quarter" idx="12"/>
          </p:nvPr>
        </p:nvSpPr>
        <p:spPr/>
        <p:txBody>
          <a:bodyPr/>
          <a:lstStyle/>
          <a:p>
            <a:fld id="{D9B76261-0AAC-4E80-9389-A894704DDD3E}" type="slidenum">
              <a:rPr lang="en-GB" smtClean="0"/>
              <a:t>‹#›</a:t>
            </a:fld>
            <a:endParaRPr lang="en-GB"/>
          </a:p>
        </p:txBody>
      </p:sp>
      <p:pic>
        <p:nvPicPr>
          <p:cNvPr id="7" name="Picture 4" descr="Graphical user interface, text&#10;&#10;Description automatically generated">
            <a:extLst>
              <a:ext uri="{FF2B5EF4-FFF2-40B4-BE49-F238E27FC236}">
                <a16:creationId xmlns:a16="http://schemas.microsoft.com/office/drawing/2014/main" id="{E26767FC-706D-4AD3-AC2E-E4F214FC17C2}"/>
              </a:ext>
            </a:extLst>
          </p:cNvPr>
          <p:cNvPicPr>
            <a:picLocks noChangeAspect="1"/>
          </p:cNvPicPr>
          <p:nvPr/>
        </p:nvPicPr>
        <p:blipFill rotWithShape="1">
          <a:blip r:embed="rId2"/>
          <a:srcRect l="27713" t="51412" r="34418" b="38691"/>
          <a:stretch/>
        </p:blipFill>
        <p:spPr>
          <a:xfrm>
            <a:off x="-30838" y="5277686"/>
            <a:ext cx="12219791" cy="1580315"/>
          </a:xfrm>
          <a:prstGeom prst="rect">
            <a:avLst/>
          </a:prstGeom>
        </p:spPr>
      </p:pic>
    </p:spTree>
    <p:extLst>
      <p:ext uri="{BB962C8B-B14F-4D97-AF65-F5344CB8AC3E}">
        <p14:creationId xmlns:p14="http://schemas.microsoft.com/office/powerpoint/2010/main" val="38539083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D3F6B-28BF-4009-97C1-070FBCC23044}"/>
              </a:ext>
            </a:extLst>
          </p:cNvPr>
          <p:cNvSpPr>
            <a:spLocks noGrp="1"/>
          </p:cNvSpPr>
          <p:nvPr>
            <p:ph type="title"/>
          </p:nvPr>
        </p:nvSpPr>
        <p:spPr>
          <a:xfrm>
            <a:off x="831851" y="1709740"/>
            <a:ext cx="105156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24C7FC6-9568-451C-BD9D-0B37C8046E66}"/>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2CD8F65-FF13-4C0F-8C6A-0FDF0ADB1DFB}"/>
              </a:ext>
            </a:extLst>
          </p:cNvPr>
          <p:cNvSpPr>
            <a:spLocks noGrp="1"/>
          </p:cNvSpPr>
          <p:nvPr>
            <p:ph type="dt" sz="half" idx="10"/>
          </p:nvPr>
        </p:nvSpPr>
        <p:spPr/>
        <p:txBody>
          <a:bodyPr/>
          <a:lstStyle/>
          <a:p>
            <a:fld id="{1F2A769A-E9E6-4D78-BCDA-9C238E1F891F}" type="datetime1">
              <a:rPr lang="en-GB" smtClean="0"/>
              <a:t>06/06/2025</a:t>
            </a:fld>
            <a:endParaRPr lang="en-GB"/>
          </a:p>
        </p:txBody>
      </p:sp>
      <p:sp>
        <p:nvSpPr>
          <p:cNvPr id="5" name="Footer Placeholder 4">
            <a:extLst>
              <a:ext uri="{FF2B5EF4-FFF2-40B4-BE49-F238E27FC236}">
                <a16:creationId xmlns:a16="http://schemas.microsoft.com/office/drawing/2014/main" id="{4ECB2299-5EF9-4D38-A6D5-EB5245DC5D6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045B5C8-2376-49F4-B808-029BEBB5820D}"/>
              </a:ext>
            </a:extLst>
          </p:cNvPr>
          <p:cNvSpPr>
            <a:spLocks noGrp="1"/>
          </p:cNvSpPr>
          <p:nvPr>
            <p:ph type="sldNum" sz="quarter" idx="12"/>
          </p:nvPr>
        </p:nvSpPr>
        <p:spPr/>
        <p:txBody>
          <a:bodyPr/>
          <a:lstStyle/>
          <a:p>
            <a:fld id="{D9B76261-0AAC-4E80-9389-A894704DDD3E}" type="slidenum">
              <a:rPr lang="en-GB" smtClean="0"/>
              <a:t>‹#›</a:t>
            </a:fld>
            <a:endParaRPr lang="en-GB"/>
          </a:p>
        </p:txBody>
      </p:sp>
      <p:pic>
        <p:nvPicPr>
          <p:cNvPr id="7" name="Picture 4" descr="Graphical user interface, text&#10;&#10;Description automatically generated">
            <a:extLst>
              <a:ext uri="{FF2B5EF4-FFF2-40B4-BE49-F238E27FC236}">
                <a16:creationId xmlns:a16="http://schemas.microsoft.com/office/drawing/2014/main" id="{5F6840D3-D608-4550-B246-1E1E601E8971}"/>
              </a:ext>
            </a:extLst>
          </p:cNvPr>
          <p:cNvPicPr>
            <a:picLocks noChangeAspect="1"/>
          </p:cNvPicPr>
          <p:nvPr/>
        </p:nvPicPr>
        <p:blipFill rotWithShape="1">
          <a:blip r:embed="rId2"/>
          <a:srcRect l="27713" t="51412" r="34418" b="38691"/>
          <a:stretch/>
        </p:blipFill>
        <p:spPr>
          <a:xfrm>
            <a:off x="-30838" y="5277686"/>
            <a:ext cx="12219791" cy="1580315"/>
          </a:xfrm>
          <a:prstGeom prst="rect">
            <a:avLst/>
          </a:prstGeom>
        </p:spPr>
      </p:pic>
    </p:spTree>
    <p:extLst>
      <p:ext uri="{BB962C8B-B14F-4D97-AF65-F5344CB8AC3E}">
        <p14:creationId xmlns:p14="http://schemas.microsoft.com/office/powerpoint/2010/main" val="40922816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FA1DA9-7E86-4D17-8519-58E33082ECF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ABAB4BD-919B-40CA-B636-2C763A28E13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D006340-9C71-48D9-B9F6-886C9C8F39B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E827419-2EBD-4E88-B05D-79416AD062B2}"/>
              </a:ext>
            </a:extLst>
          </p:cNvPr>
          <p:cNvSpPr>
            <a:spLocks noGrp="1"/>
          </p:cNvSpPr>
          <p:nvPr>
            <p:ph type="dt" sz="half" idx="10"/>
          </p:nvPr>
        </p:nvSpPr>
        <p:spPr/>
        <p:txBody>
          <a:bodyPr/>
          <a:lstStyle/>
          <a:p>
            <a:fld id="{55827F3E-139C-4F2A-90ED-C178BAB50082}" type="datetime1">
              <a:rPr lang="en-GB" smtClean="0"/>
              <a:t>06/06/2025</a:t>
            </a:fld>
            <a:endParaRPr lang="en-GB"/>
          </a:p>
        </p:txBody>
      </p:sp>
      <p:sp>
        <p:nvSpPr>
          <p:cNvPr id="6" name="Footer Placeholder 5">
            <a:extLst>
              <a:ext uri="{FF2B5EF4-FFF2-40B4-BE49-F238E27FC236}">
                <a16:creationId xmlns:a16="http://schemas.microsoft.com/office/drawing/2014/main" id="{2C9AB956-CE48-47C3-9C51-DE09E052ED5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618A678-AFA0-4115-9FE0-42BA63FB57E6}"/>
              </a:ext>
            </a:extLst>
          </p:cNvPr>
          <p:cNvSpPr>
            <a:spLocks noGrp="1"/>
          </p:cNvSpPr>
          <p:nvPr>
            <p:ph type="sldNum" sz="quarter" idx="12"/>
          </p:nvPr>
        </p:nvSpPr>
        <p:spPr/>
        <p:txBody>
          <a:bodyPr/>
          <a:lstStyle/>
          <a:p>
            <a:fld id="{D9B76261-0AAC-4E80-9389-A894704DDD3E}" type="slidenum">
              <a:rPr lang="en-GB" smtClean="0"/>
              <a:t>‹#›</a:t>
            </a:fld>
            <a:endParaRPr lang="en-GB"/>
          </a:p>
        </p:txBody>
      </p:sp>
      <p:pic>
        <p:nvPicPr>
          <p:cNvPr id="8" name="Picture 4" descr="Graphical user interface, text&#10;&#10;Description automatically generated">
            <a:extLst>
              <a:ext uri="{FF2B5EF4-FFF2-40B4-BE49-F238E27FC236}">
                <a16:creationId xmlns:a16="http://schemas.microsoft.com/office/drawing/2014/main" id="{7624FDC8-E568-4491-9569-399673B94C56}"/>
              </a:ext>
            </a:extLst>
          </p:cNvPr>
          <p:cNvPicPr>
            <a:picLocks noChangeAspect="1"/>
          </p:cNvPicPr>
          <p:nvPr/>
        </p:nvPicPr>
        <p:blipFill rotWithShape="1">
          <a:blip r:embed="rId2"/>
          <a:srcRect l="27713" t="51412" r="34418" b="38691"/>
          <a:stretch/>
        </p:blipFill>
        <p:spPr>
          <a:xfrm>
            <a:off x="-30838" y="5287211"/>
            <a:ext cx="12219791" cy="1580315"/>
          </a:xfrm>
          <a:prstGeom prst="rect">
            <a:avLst/>
          </a:prstGeom>
        </p:spPr>
      </p:pic>
    </p:spTree>
    <p:extLst>
      <p:ext uri="{BB962C8B-B14F-4D97-AF65-F5344CB8AC3E}">
        <p14:creationId xmlns:p14="http://schemas.microsoft.com/office/powerpoint/2010/main" val="1841704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2C95EB-5F40-4DDA-95D4-62A7FA821354}"/>
              </a:ext>
            </a:extLst>
          </p:cNvPr>
          <p:cNvSpPr>
            <a:spLocks noGrp="1"/>
          </p:cNvSpPr>
          <p:nvPr>
            <p:ph type="title"/>
          </p:nvPr>
        </p:nvSpPr>
        <p:spPr>
          <a:xfrm>
            <a:off x="839788" y="365127"/>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02E7959-2565-4675-9CB0-37974A6FA138}"/>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94CAA099-CC36-4917-A052-B1A0330C8887}"/>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347426F-A400-4DB6-A593-ADDAD205A952}"/>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1A36F99E-2CB7-465D-A12A-D453122FCD04}"/>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88D23F9-17C3-4CE4-AC1C-5FE2FDFEAA01}"/>
              </a:ext>
            </a:extLst>
          </p:cNvPr>
          <p:cNvSpPr>
            <a:spLocks noGrp="1"/>
          </p:cNvSpPr>
          <p:nvPr>
            <p:ph type="dt" sz="half" idx="10"/>
          </p:nvPr>
        </p:nvSpPr>
        <p:spPr/>
        <p:txBody>
          <a:bodyPr/>
          <a:lstStyle/>
          <a:p>
            <a:fld id="{7FAC9EF6-2F2B-46A7-B532-B949E524B9B9}" type="datetime1">
              <a:rPr lang="en-GB" smtClean="0"/>
              <a:t>06/06/2025</a:t>
            </a:fld>
            <a:endParaRPr lang="en-GB"/>
          </a:p>
        </p:txBody>
      </p:sp>
      <p:sp>
        <p:nvSpPr>
          <p:cNvPr id="8" name="Footer Placeholder 7">
            <a:extLst>
              <a:ext uri="{FF2B5EF4-FFF2-40B4-BE49-F238E27FC236}">
                <a16:creationId xmlns:a16="http://schemas.microsoft.com/office/drawing/2014/main" id="{AC23E45A-49C3-4C5F-8034-134451C6FBC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B66FC3F-3F04-4549-BA6C-5FD14CF46A25}"/>
              </a:ext>
            </a:extLst>
          </p:cNvPr>
          <p:cNvSpPr>
            <a:spLocks noGrp="1"/>
          </p:cNvSpPr>
          <p:nvPr>
            <p:ph type="sldNum" sz="quarter" idx="12"/>
          </p:nvPr>
        </p:nvSpPr>
        <p:spPr/>
        <p:txBody>
          <a:bodyPr/>
          <a:lstStyle/>
          <a:p>
            <a:fld id="{D9B76261-0AAC-4E80-9389-A894704DDD3E}" type="slidenum">
              <a:rPr lang="en-GB" smtClean="0"/>
              <a:t>‹#›</a:t>
            </a:fld>
            <a:endParaRPr lang="en-GB"/>
          </a:p>
        </p:txBody>
      </p:sp>
      <p:pic>
        <p:nvPicPr>
          <p:cNvPr id="10" name="Picture 4" descr="Graphical user interface, text&#10;&#10;Description automatically generated">
            <a:extLst>
              <a:ext uri="{FF2B5EF4-FFF2-40B4-BE49-F238E27FC236}">
                <a16:creationId xmlns:a16="http://schemas.microsoft.com/office/drawing/2014/main" id="{5D4A083C-6377-4C54-8293-74D3ECF1D2C8}"/>
              </a:ext>
            </a:extLst>
          </p:cNvPr>
          <p:cNvPicPr>
            <a:picLocks noChangeAspect="1"/>
          </p:cNvPicPr>
          <p:nvPr/>
        </p:nvPicPr>
        <p:blipFill rotWithShape="1">
          <a:blip r:embed="rId2"/>
          <a:srcRect l="27713" t="51412" r="34418" b="38691"/>
          <a:stretch/>
        </p:blipFill>
        <p:spPr>
          <a:xfrm>
            <a:off x="-30838" y="5277686"/>
            <a:ext cx="12219791" cy="1580315"/>
          </a:xfrm>
          <a:prstGeom prst="rect">
            <a:avLst/>
          </a:prstGeom>
        </p:spPr>
      </p:pic>
    </p:spTree>
    <p:extLst>
      <p:ext uri="{BB962C8B-B14F-4D97-AF65-F5344CB8AC3E}">
        <p14:creationId xmlns:p14="http://schemas.microsoft.com/office/powerpoint/2010/main" val="2524736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E18B3-68C8-4C84-88E7-38E3D5822D1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62E43A8-44FC-4077-B801-85434263D73B}"/>
              </a:ext>
            </a:extLst>
          </p:cNvPr>
          <p:cNvSpPr>
            <a:spLocks noGrp="1"/>
          </p:cNvSpPr>
          <p:nvPr>
            <p:ph type="dt" sz="half" idx="10"/>
          </p:nvPr>
        </p:nvSpPr>
        <p:spPr/>
        <p:txBody>
          <a:bodyPr/>
          <a:lstStyle/>
          <a:p>
            <a:fld id="{D79CC062-29B7-4C2E-9BB0-526E1070BB6A}" type="datetime1">
              <a:rPr lang="en-GB" smtClean="0"/>
              <a:t>06/06/2025</a:t>
            </a:fld>
            <a:endParaRPr lang="en-GB"/>
          </a:p>
        </p:txBody>
      </p:sp>
      <p:sp>
        <p:nvSpPr>
          <p:cNvPr id="4" name="Footer Placeholder 3">
            <a:extLst>
              <a:ext uri="{FF2B5EF4-FFF2-40B4-BE49-F238E27FC236}">
                <a16:creationId xmlns:a16="http://schemas.microsoft.com/office/drawing/2014/main" id="{589E9EF6-316E-49BC-A4E3-AF1B7B74103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89A7D06-FF77-4BAA-A4B1-E52B75F37CED}"/>
              </a:ext>
            </a:extLst>
          </p:cNvPr>
          <p:cNvSpPr>
            <a:spLocks noGrp="1"/>
          </p:cNvSpPr>
          <p:nvPr>
            <p:ph type="sldNum" sz="quarter" idx="12"/>
          </p:nvPr>
        </p:nvSpPr>
        <p:spPr/>
        <p:txBody>
          <a:bodyPr/>
          <a:lstStyle/>
          <a:p>
            <a:fld id="{D9B76261-0AAC-4E80-9389-A894704DDD3E}" type="slidenum">
              <a:rPr lang="en-GB" smtClean="0"/>
              <a:t>‹#›</a:t>
            </a:fld>
            <a:endParaRPr lang="en-GB"/>
          </a:p>
        </p:txBody>
      </p:sp>
      <p:pic>
        <p:nvPicPr>
          <p:cNvPr id="6" name="Picture 4" descr="Graphical user interface, text&#10;&#10;Description automatically generated">
            <a:extLst>
              <a:ext uri="{FF2B5EF4-FFF2-40B4-BE49-F238E27FC236}">
                <a16:creationId xmlns:a16="http://schemas.microsoft.com/office/drawing/2014/main" id="{A17EA3BA-1CF8-4C4E-9552-C658E5A44B2B}"/>
              </a:ext>
            </a:extLst>
          </p:cNvPr>
          <p:cNvPicPr>
            <a:picLocks noChangeAspect="1"/>
          </p:cNvPicPr>
          <p:nvPr/>
        </p:nvPicPr>
        <p:blipFill rotWithShape="1">
          <a:blip r:embed="rId2"/>
          <a:srcRect l="27713" t="51412" r="34418" b="38691"/>
          <a:stretch/>
        </p:blipFill>
        <p:spPr>
          <a:xfrm>
            <a:off x="-30838" y="5277686"/>
            <a:ext cx="12219791" cy="1580315"/>
          </a:xfrm>
          <a:prstGeom prst="rect">
            <a:avLst/>
          </a:prstGeom>
        </p:spPr>
      </p:pic>
    </p:spTree>
    <p:extLst>
      <p:ext uri="{BB962C8B-B14F-4D97-AF65-F5344CB8AC3E}">
        <p14:creationId xmlns:p14="http://schemas.microsoft.com/office/powerpoint/2010/main" val="7411078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7BAAFD-21C5-4E34-B2B5-2913034B3833}"/>
              </a:ext>
            </a:extLst>
          </p:cNvPr>
          <p:cNvSpPr>
            <a:spLocks noGrp="1"/>
          </p:cNvSpPr>
          <p:nvPr>
            <p:ph type="dt" sz="half" idx="10"/>
          </p:nvPr>
        </p:nvSpPr>
        <p:spPr/>
        <p:txBody>
          <a:bodyPr/>
          <a:lstStyle/>
          <a:p>
            <a:fld id="{06DABFA8-1F9D-4828-A42F-7F3CA954911A}" type="datetime1">
              <a:rPr lang="en-GB" smtClean="0"/>
              <a:t>06/06/2025</a:t>
            </a:fld>
            <a:endParaRPr lang="en-GB"/>
          </a:p>
        </p:txBody>
      </p:sp>
      <p:sp>
        <p:nvSpPr>
          <p:cNvPr id="3" name="Footer Placeholder 2">
            <a:extLst>
              <a:ext uri="{FF2B5EF4-FFF2-40B4-BE49-F238E27FC236}">
                <a16:creationId xmlns:a16="http://schemas.microsoft.com/office/drawing/2014/main" id="{8687C813-36F3-4239-9192-9C608926792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A75AFAD-43D9-4036-9009-5CBFBE7BB864}"/>
              </a:ext>
            </a:extLst>
          </p:cNvPr>
          <p:cNvSpPr>
            <a:spLocks noGrp="1"/>
          </p:cNvSpPr>
          <p:nvPr>
            <p:ph type="sldNum" sz="quarter" idx="12"/>
          </p:nvPr>
        </p:nvSpPr>
        <p:spPr/>
        <p:txBody>
          <a:bodyPr/>
          <a:lstStyle/>
          <a:p>
            <a:fld id="{D9B76261-0AAC-4E80-9389-A894704DDD3E}" type="slidenum">
              <a:rPr lang="en-GB" smtClean="0"/>
              <a:t>‹#›</a:t>
            </a:fld>
            <a:endParaRPr lang="en-GB"/>
          </a:p>
        </p:txBody>
      </p:sp>
      <p:pic>
        <p:nvPicPr>
          <p:cNvPr id="5" name="Picture 4" descr="Graphical user interface, text&#10;&#10;Description automatically generated">
            <a:extLst>
              <a:ext uri="{FF2B5EF4-FFF2-40B4-BE49-F238E27FC236}">
                <a16:creationId xmlns:a16="http://schemas.microsoft.com/office/drawing/2014/main" id="{17E74436-4709-4A88-9993-8C7CDE685ADC}"/>
              </a:ext>
            </a:extLst>
          </p:cNvPr>
          <p:cNvPicPr>
            <a:picLocks noChangeAspect="1"/>
          </p:cNvPicPr>
          <p:nvPr/>
        </p:nvPicPr>
        <p:blipFill rotWithShape="1">
          <a:blip r:embed="rId2"/>
          <a:srcRect l="27713" t="51412" r="34418" b="38691"/>
          <a:stretch/>
        </p:blipFill>
        <p:spPr>
          <a:xfrm>
            <a:off x="-30838" y="5277686"/>
            <a:ext cx="12219791" cy="1580315"/>
          </a:xfrm>
          <a:prstGeom prst="rect">
            <a:avLst/>
          </a:prstGeom>
        </p:spPr>
      </p:pic>
    </p:spTree>
    <p:extLst>
      <p:ext uri="{BB962C8B-B14F-4D97-AF65-F5344CB8AC3E}">
        <p14:creationId xmlns:p14="http://schemas.microsoft.com/office/powerpoint/2010/main" val="34379306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60309F-E8A9-42B1-A0C3-0C9CA7F80039}"/>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5CF10DE-07F4-4B37-BCAA-C60E71F8EA41}"/>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A56277F-A5D6-436C-A99E-589B3C411402}"/>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D91BC21D-BCFE-468E-9B86-C79DC96808C3}"/>
              </a:ext>
            </a:extLst>
          </p:cNvPr>
          <p:cNvSpPr>
            <a:spLocks noGrp="1"/>
          </p:cNvSpPr>
          <p:nvPr>
            <p:ph type="dt" sz="half" idx="10"/>
          </p:nvPr>
        </p:nvSpPr>
        <p:spPr/>
        <p:txBody>
          <a:bodyPr/>
          <a:lstStyle/>
          <a:p>
            <a:fld id="{3C57A7AD-F148-4EFD-BFDA-A1787C347A83}" type="datetime1">
              <a:rPr lang="en-GB" smtClean="0"/>
              <a:t>06/06/2025</a:t>
            </a:fld>
            <a:endParaRPr lang="en-GB"/>
          </a:p>
        </p:txBody>
      </p:sp>
      <p:sp>
        <p:nvSpPr>
          <p:cNvPr id="6" name="Footer Placeholder 5">
            <a:extLst>
              <a:ext uri="{FF2B5EF4-FFF2-40B4-BE49-F238E27FC236}">
                <a16:creationId xmlns:a16="http://schemas.microsoft.com/office/drawing/2014/main" id="{56EF66FE-4F92-408F-9A35-86B34B4CA54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8A9327C-277F-411F-83F8-F175251DAD70}"/>
              </a:ext>
            </a:extLst>
          </p:cNvPr>
          <p:cNvSpPr>
            <a:spLocks noGrp="1"/>
          </p:cNvSpPr>
          <p:nvPr>
            <p:ph type="sldNum" sz="quarter" idx="12"/>
          </p:nvPr>
        </p:nvSpPr>
        <p:spPr/>
        <p:txBody>
          <a:bodyPr/>
          <a:lstStyle/>
          <a:p>
            <a:fld id="{D9B76261-0AAC-4E80-9389-A894704DDD3E}" type="slidenum">
              <a:rPr lang="en-GB" smtClean="0"/>
              <a:t>‹#›</a:t>
            </a:fld>
            <a:endParaRPr lang="en-GB"/>
          </a:p>
        </p:txBody>
      </p:sp>
      <p:pic>
        <p:nvPicPr>
          <p:cNvPr id="8" name="Picture 4" descr="Graphical user interface, text&#10;&#10;Description automatically generated">
            <a:extLst>
              <a:ext uri="{FF2B5EF4-FFF2-40B4-BE49-F238E27FC236}">
                <a16:creationId xmlns:a16="http://schemas.microsoft.com/office/drawing/2014/main" id="{E774707C-7551-4958-9E24-8C3E5C24EE15}"/>
              </a:ext>
            </a:extLst>
          </p:cNvPr>
          <p:cNvPicPr>
            <a:picLocks noChangeAspect="1"/>
          </p:cNvPicPr>
          <p:nvPr/>
        </p:nvPicPr>
        <p:blipFill rotWithShape="1">
          <a:blip r:embed="rId2"/>
          <a:srcRect l="27713" t="51412" r="34418" b="38691"/>
          <a:stretch/>
        </p:blipFill>
        <p:spPr>
          <a:xfrm>
            <a:off x="-30838" y="5277686"/>
            <a:ext cx="12219791" cy="1580315"/>
          </a:xfrm>
          <a:prstGeom prst="rect">
            <a:avLst/>
          </a:prstGeom>
        </p:spPr>
      </p:pic>
    </p:spTree>
    <p:extLst>
      <p:ext uri="{BB962C8B-B14F-4D97-AF65-F5344CB8AC3E}">
        <p14:creationId xmlns:p14="http://schemas.microsoft.com/office/powerpoint/2010/main" val="25178653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8F86D4-9B6D-4CF5-8C22-D5F9263A26DE}"/>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2FCD702-663F-49CF-9C5C-B6116D78A3B0}"/>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GB"/>
          </a:p>
        </p:txBody>
      </p:sp>
      <p:sp>
        <p:nvSpPr>
          <p:cNvPr id="4" name="Text Placeholder 3">
            <a:extLst>
              <a:ext uri="{FF2B5EF4-FFF2-40B4-BE49-F238E27FC236}">
                <a16:creationId xmlns:a16="http://schemas.microsoft.com/office/drawing/2014/main" id="{0D2CE1CF-B323-4BA8-9651-847BE595A77C}"/>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43605597-BF06-4ED2-BFDD-B03922FA4458}"/>
              </a:ext>
            </a:extLst>
          </p:cNvPr>
          <p:cNvSpPr>
            <a:spLocks noGrp="1"/>
          </p:cNvSpPr>
          <p:nvPr>
            <p:ph type="dt" sz="half" idx="10"/>
          </p:nvPr>
        </p:nvSpPr>
        <p:spPr/>
        <p:txBody>
          <a:bodyPr/>
          <a:lstStyle/>
          <a:p>
            <a:fld id="{0BA60E66-77A3-4F3E-9A5B-9AF53BBFA8E2}" type="datetime1">
              <a:rPr lang="en-GB" smtClean="0"/>
              <a:t>06/06/2025</a:t>
            </a:fld>
            <a:endParaRPr lang="en-GB"/>
          </a:p>
        </p:txBody>
      </p:sp>
      <p:sp>
        <p:nvSpPr>
          <p:cNvPr id="6" name="Footer Placeholder 5">
            <a:extLst>
              <a:ext uri="{FF2B5EF4-FFF2-40B4-BE49-F238E27FC236}">
                <a16:creationId xmlns:a16="http://schemas.microsoft.com/office/drawing/2014/main" id="{6F585732-EB58-489F-825E-1801C7BFCFD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0F2AE43-F246-4886-8116-9FBA8BA7CAC6}"/>
              </a:ext>
            </a:extLst>
          </p:cNvPr>
          <p:cNvSpPr>
            <a:spLocks noGrp="1"/>
          </p:cNvSpPr>
          <p:nvPr>
            <p:ph type="sldNum" sz="quarter" idx="12"/>
          </p:nvPr>
        </p:nvSpPr>
        <p:spPr/>
        <p:txBody>
          <a:bodyPr/>
          <a:lstStyle/>
          <a:p>
            <a:fld id="{D9B76261-0AAC-4E80-9389-A894704DDD3E}" type="slidenum">
              <a:rPr lang="en-GB" smtClean="0"/>
              <a:t>‹#›</a:t>
            </a:fld>
            <a:endParaRPr lang="en-GB"/>
          </a:p>
        </p:txBody>
      </p:sp>
      <p:pic>
        <p:nvPicPr>
          <p:cNvPr id="8" name="Picture 4" descr="Graphical user interface, text&#10;&#10;Description automatically generated">
            <a:extLst>
              <a:ext uri="{FF2B5EF4-FFF2-40B4-BE49-F238E27FC236}">
                <a16:creationId xmlns:a16="http://schemas.microsoft.com/office/drawing/2014/main" id="{42A4FE5A-8B77-4D66-AAEA-2EB0162637E7}"/>
              </a:ext>
            </a:extLst>
          </p:cNvPr>
          <p:cNvPicPr>
            <a:picLocks noChangeAspect="1"/>
          </p:cNvPicPr>
          <p:nvPr/>
        </p:nvPicPr>
        <p:blipFill rotWithShape="1">
          <a:blip r:embed="rId2"/>
          <a:srcRect l="27713" t="51412" r="34418" b="38691"/>
          <a:stretch/>
        </p:blipFill>
        <p:spPr>
          <a:xfrm>
            <a:off x="-30838" y="5277686"/>
            <a:ext cx="12219791" cy="1580315"/>
          </a:xfrm>
          <a:prstGeom prst="rect">
            <a:avLst/>
          </a:prstGeom>
        </p:spPr>
      </p:pic>
    </p:spTree>
    <p:extLst>
      <p:ext uri="{BB962C8B-B14F-4D97-AF65-F5344CB8AC3E}">
        <p14:creationId xmlns:p14="http://schemas.microsoft.com/office/powerpoint/2010/main" val="5311637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F37926-FBFC-4987-B6AB-F18BBF59F58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F0D1310-3051-4748-953C-96D1A6C3BA1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9A0CFC6-5962-48A2-84B6-93887CF19736}"/>
              </a:ext>
            </a:extLst>
          </p:cNvPr>
          <p:cNvSpPr>
            <a:spLocks noGrp="1"/>
          </p:cNvSpPr>
          <p:nvPr>
            <p:ph type="dt" sz="half" idx="10"/>
          </p:nvPr>
        </p:nvSpPr>
        <p:spPr/>
        <p:txBody>
          <a:bodyPr/>
          <a:lstStyle/>
          <a:p>
            <a:fld id="{2C133458-5FA0-4953-8607-DFE69D25A34A}" type="datetime1">
              <a:rPr lang="en-GB" smtClean="0"/>
              <a:t>06/06/2025</a:t>
            </a:fld>
            <a:endParaRPr lang="en-GB"/>
          </a:p>
        </p:txBody>
      </p:sp>
      <p:sp>
        <p:nvSpPr>
          <p:cNvPr id="5" name="Footer Placeholder 4">
            <a:extLst>
              <a:ext uri="{FF2B5EF4-FFF2-40B4-BE49-F238E27FC236}">
                <a16:creationId xmlns:a16="http://schemas.microsoft.com/office/drawing/2014/main" id="{939F8F2F-05B2-4B75-B5E6-D25173EABED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26C3E31-3118-4298-9830-DAA9BDC16500}"/>
              </a:ext>
            </a:extLst>
          </p:cNvPr>
          <p:cNvSpPr>
            <a:spLocks noGrp="1"/>
          </p:cNvSpPr>
          <p:nvPr>
            <p:ph type="sldNum" sz="quarter" idx="12"/>
          </p:nvPr>
        </p:nvSpPr>
        <p:spPr/>
        <p:txBody>
          <a:bodyPr/>
          <a:lstStyle/>
          <a:p>
            <a:fld id="{D9B76261-0AAC-4E80-9389-A894704DDD3E}" type="slidenum">
              <a:rPr lang="en-GB" smtClean="0"/>
              <a:t>‹#›</a:t>
            </a:fld>
            <a:endParaRPr lang="en-GB"/>
          </a:p>
        </p:txBody>
      </p:sp>
      <p:pic>
        <p:nvPicPr>
          <p:cNvPr id="7" name="Picture 4" descr="Graphical user interface, text&#10;&#10;Description automatically generated">
            <a:extLst>
              <a:ext uri="{FF2B5EF4-FFF2-40B4-BE49-F238E27FC236}">
                <a16:creationId xmlns:a16="http://schemas.microsoft.com/office/drawing/2014/main" id="{B01C3A42-9711-4AE3-9830-8691F390890C}"/>
              </a:ext>
            </a:extLst>
          </p:cNvPr>
          <p:cNvPicPr>
            <a:picLocks noChangeAspect="1"/>
          </p:cNvPicPr>
          <p:nvPr/>
        </p:nvPicPr>
        <p:blipFill rotWithShape="1">
          <a:blip r:embed="rId2"/>
          <a:srcRect l="27713" t="51412" r="34418" b="38691"/>
          <a:stretch/>
        </p:blipFill>
        <p:spPr>
          <a:xfrm>
            <a:off x="-30838" y="5277686"/>
            <a:ext cx="12219791" cy="1580315"/>
          </a:xfrm>
          <a:prstGeom prst="rect">
            <a:avLst/>
          </a:prstGeom>
        </p:spPr>
      </p:pic>
    </p:spTree>
    <p:extLst>
      <p:ext uri="{BB962C8B-B14F-4D97-AF65-F5344CB8AC3E}">
        <p14:creationId xmlns:p14="http://schemas.microsoft.com/office/powerpoint/2010/main" val="908463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5D986F1-FD53-44A1-901F-A0078D6319A8}"/>
              </a:ext>
            </a:extLst>
          </p:cNvPr>
          <p:cNvSpPr>
            <a:spLocks noGrp="1"/>
          </p:cNvSpPr>
          <p:nvPr>
            <p:ph type="title" orient="vert"/>
          </p:nvPr>
        </p:nvSpPr>
        <p:spPr>
          <a:xfrm>
            <a:off x="8724901"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0D15CA6-90A6-4DAD-9095-CA5BD13DC3FC}"/>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AD1E051-EF86-4E56-AC68-8956ADB3B95B}"/>
              </a:ext>
            </a:extLst>
          </p:cNvPr>
          <p:cNvSpPr>
            <a:spLocks noGrp="1"/>
          </p:cNvSpPr>
          <p:nvPr>
            <p:ph type="dt" sz="half" idx="10"/>
          </p:nvPr>
        </p:nvSpPr>
        <p:spPr/>
        <p:txBody>
          <a:bodyPr/>
          <a:lstStyle/>
          <a:p>
            <a:fld id="{71574EC0-17F3-4E97-A4AE-DDB2C79D8D58}" type="datetime1">
              <a:rPr lang="en-GB" smtClean="0"/>
              <a:t>06/06/2025</a:t>
            </a:fld>
            <a:endParaRPr lang="en-GB"/>
          </a:p>
        </p:txBody>
      </p:sp>
      <p:sp>
        <p:nvSpPr>
          <p:cNvPr id="5" name="Footer Placeholder 4">
            <a:extLst>
              <a:ext uri="{FF2B5EF4-FFF2-40B4-BE49-F238E27FC236}">
                <a16:creationId xmlns:a16="http://schemas.microsoft.com/office/drawing/2014/main" id="{65195F6B-2DD1-4DF4-89D8-EDE406C89E2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D4D9F62-0300-42C7-8464-3A087CB78739}"/>
              </a:ext>
            </a:extLst>
          </p:cNvPr>
          <p:cNvSpPr>
            <a:spLocks noGrp="1"/>
          </p:cNvSpPr>
          <p:nvPr>
            <p:ph type="sldNum" sz="quarter" idx="12"/>
          </p:nvPr>
        </p:nvSpPr>
        <p:spPr/>
        <p:txBody>
          <a:bodyPr/>
          <a:lstStyle/>
          <a:p>
            <a:fld id="{D9B76261-0AAC-4E80-9389-A894704DDD3E}" type="slidenum">
              <a:rPr lang="en-GB" smtClean="0"/>
              <a:t>‹#›</a:t>
            </a:fld>
            <a:endParaRPr lang="en-GB"/>
          </a:p>
        </p:txBody>
      </p:sp>
      <p:pic>
        <p:nvPicPr>
          <p:cNvPr id="7" name="Picture 4" descr="Graphical user interface, text&#10;&#10;Description automatically generated">
            <a:extLst>
              <a:ext uri="{FF2B5EF4-FFF2-40B4-BE49-F238E27FC236}">
                <a16:creationId xmlns:a16="http://schemas.microsoft.com/office/drawing/2014/main" id="{8E366640-B492-4731-B5E8-9B2E712B541D}"/>
              </a:ext>
            </a:extLst>
          </p:cNvPr>
          <p:cNvPicPr>
            <a:picLocks noChangeAspect="1"/>
          </p:cNvPicPr>
          <p:nvPr/>
        </p:nvPicPr>
        <p:blipFill rotWithShape="1">
          <a:blip r:embed="rId2"/>
          <a:srcRect l="27713" t="51412" r="34418" b="38691"/>
          <a:stretch/>
        </p:blipFill>
        <p:spPr>
          <a:xfrm>
            <a:off x="-30838" y="5277686"/>
            <a:ext cx="12219791" cy="1580315"/>
          </a:xfrm>
          <a:prstGeom prst="rect">
            <a:avLst/>
          </a:prstGeom>
        </p:spPr>
      </p:pic>
    </p:spTree>
    <p:extLst>
      <p:ext uri="{BB962C8B-B14F-4D97-AF65-F5344CB8AC3E}">
        <p14:creationId xmlns:p14="http://schemas.microsoft.com/office/powerpoint/2010/main" val="18751453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0323" y="4711618"/>
            <a:ext cx="9613859" cy="453051"/>
          </a:xfrm>
        </p:spPr>
        <p:txBody>
          <a:bodyPr anchor="b">
            <a:normAutofit/>
          </a:bodyPr>
          <a:lstStyle>
            <a:lvl1pPr>
              <a:defRPr sz="1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3" y="609599"/>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80319" y="5169585"/>
            <a:ext cx="9613863" cy="62297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616D54CF-702F-4D86-AC73-0EE7F53EF9E4}" type="datetime1">
              <a:rPr lang="en-GB" smtClean="0"/>
              <a:t>06/06/2025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7" y="4711311"/>
            <a:ext cx="1154151" cy="1090789"/>
          </a:xfrm>
        </p:spPr>
        <p:txBody>
          <a:bodyPr/>
          <a:lstStyle/>
          <a:p>
            <a:fld id="{D9B76261-0AAC-4E80-9389-A894704DDD3E}" type="slidenum">
              <a:rPr lang="en-GB" smtClean="0"/>
              <a:t>‹#›</a:t>
            </a:fld>
            <a:endParaRPr lang="en-GB"/>
          </a:p>
        </p:txBody>
      </p:sp>
    </p:spTree>
    <p:extLst>
      <p:ext uri="{BB962C8B-B14F-4D97-AF65-F5344CB8AC3E}">
        <p14:creationId xmlns:p14="http://schemas.microsoft.com/office/powerpoint/2010/main" val="212047199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0321" y="609597"/>
            <a:ext cx="9613859" cy="3592750"/>
          </a:xfrm>
        </p:spPr>
        <p:txBody>
          <a:bodyPr anchor="ctr"/>
          <a:lstStyle>
            <a:lvl1pPr>
              <a:defRPr sz="2400"/>
            </a:lvl1pPr>
          </a:lstStyle>
          <a:p>
            <a:r>
              <a:rPr lang="en-US"/>
              <a:t>Click to edit Master title style</a:t>
            </a:r>
            <a:endParaRPr lang="en-US" dirty="0"/>
          </a:p>
        </p:txBody>
      </p:sp>
      <p:sp>
        <p:nvSpPr>
          <p:cNvPr id="4" name="Text Placeholder 3"/>
          <p:cNvSpPr>
            <a:spLocks noGrp="1"/>
          </p:cNvSpPr>
          <p:nvPr>
            <p:ph type="body" sz="half" idx="2"/>
          </p:nvPr>
        </p:nvSpPr>
        <p:spPr>
          <a:xfrm>
            <a:off x="680323" y="4711617"/>
            <a:ext cx="9613859" cy="1090789"/>
          </a:xfrm>
        </p:spPr>
        <p:txBody>
          <a:bodyPr anchor="ct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616D54CF-702F-4D86-AC73-0EE7F53EF9E4}" type="datetime1">
              <a:rPr lang="en-GB" smtClean="0"/>
              <a:t>06/06/2025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7" y="4711617"/>
            <a:ext cx="1154151" cy="1090789"/>
          </a:xfrm>
        </p:spPr>
        <p:txBody>
          <a:bodyPr/>
          <a:lstStyle/>
          <a:p>
            <a:fld id="{D9B76261-0AAC-4E80-9389-A894704DDD3E}" type="slidenum">
              <a:rPr lang="en-GB" smtClean="0"/>
              <a:t>‹#›</a:t>
            </a:fld>
            <a:endParaRPr lang="en-GB"/>
          </a:p>
        </p:txBody>
      </p:sp>
    </p:spTree>
    <p:extLst>
      <p:ext uri="{BB962C8B-B14F-4D97-AF65-F5344CB8AC3E}">
        <p14:creationId xmlns:p14="http://schemas.microsoft.com/office/powerpoint/2010/main" val="145605293"/>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0319" y="4711617"/>
            <a:ext cx="9613863" cy="588535"/>
          </a:xfrm>
        </p:spPr>
        <p:txBody>
          <a:bodyPr anchor="b"/>
          <a:lstStyle>
            <a:lvl1pPr>
              <a:defRPr sz="2400"/>
            </a:lvl1pPr>
          </a:lstStyle>
          <a:p>
            <a:r>
              <a:rPr lang="en-US"/>
              <a:t>Click to edit Master title style</a:t>
            </a:r>
            <a:endParaRPr lang="en-US" dirty="0"/>
          </a:p>
        </p:txBody>
      </p:sp>
      <p:sp>
        <p:nvSpPr>
          <p:cNvPr id="4" name="Text Placeholder 3"/>
          <p:cNvSpPr>
            <a:spLocks noGrp="1"/>
          </p:cNvSpPr>
          <p:nvPr>
            <p:ph type="body" sz="half" idx="2"/>
          </p:nvPr>
        </p:nvSpPr>
        <p:spPr>
          <a:xfrm>
            <a:off x="680321" y="5300151"/>
            <a:ext cx="9613863" cy="502255"/>
          </a:xfrm>
        </p:spPr>
        <p:txBody>
          <a:bodyPr anchor="t"/>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616D54CF-702F-4D86-AC73-0EE7F53EF9E4}" type="datetime1">
              <a:rPr lang="en-GB" smtClean="0"/>
              <a:t>06/06/2025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7" y="4709927"/>
            <a:ext cx="1154151" cy="1090789"/>
          </a:xfrm>
        </p:spPr>
        <p:txBody>
          <a:bodyPr/>
          <a:lstStyle/>
          <a:p>
            <a:fld id="{D9B76261-0AAC-4E80-9389-A894704DDD3E}" type="slidenum">
              <a:rPr lang="en-GB" smtClean="0"/>
              <a:t>‹#›</a:t>
            </a:fld>
            <a:endParaRPr lang="en-GB"/>
          </a:p>
        </p:txBody>
      </p:sp>
    </p:spTree>
    <p:extLst>
      <p:ext uri="{BB962C8B-B14F-4D97-AF65-F5344CB8AC3E}">
        <p14:creationId xmlns:p14="http://schemas.microsoft.com/office/powerpoint/2010/main" val="1012553713"/>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9646D4B-6FCB-480A-BEA3-53C5A8B17BAC}"/>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D334866-51A4-4860-94C6-E837297DF3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7B3CB67-83B4-49B5-BD92-ACC1CD2F5DCF}"/>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616D54CF-702F-4D86-AC73-0EE7F53EF9E4}" type="datetime1">
              <a:rPr lang="en-GB" smtClean="0"/>
              <a:t>06/06/2025</a:t>
            </a:fld>
            <a:endParaRPr lang="en-GB"/>
          </a:p>
        </p:txBody>
      </p:sp>
      <p:sp>
        <p:nvSpPr>
          <p:cNvPr id="5" name="Footer Placeholder 4">
            <a:extLst>
              <a:ext uri="{FF2B5EF4-FFF2-40B4-BE49-F238E27FC236}">
                <a16:creationId xmlns:a16="http://schemas.microsoft.com/office/drawing/2014/main" id="{E7C18DEE-DFDF-46D9-A3B4-C5149BE6C156}"/>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46DCBE8-DA2A-4E8E-AA35-F3B4C83965EB}"/>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9B76261-0AAC-4E80-9389-A894704DDD3E}" type="slidenum">
              <a:rPr lang="en-GB" smtClean="0"/>
              <a:t>‹#›</a:t>
            </a:fld>
            <a:endParaRPr lang="en-GB"/>
          </a:p>
        </p:txBody>
      </p:sp>
      <p:pic>
        <p:nvPicPr>
          <p:cNvPr id="7" name="Picture 4" descr="Graphical user interface, text&#10;&#10;Description automatically generated">
            <a:extLst>
              <a:ext uri="{FF2B5EF4-FFF2-40B4-BE49-F238E27FC236}">
                <a16:creationId xmlns:a16="http://schemas.microsoft.com/office/drawing/2014/main" id="{3A30537A-24BB-4F74-A304-260D1A919608}"/>
              </a:ext>
            </a:extLst>
          </p:cNvPr>
          <p:cNvPicPr>
            <a:picLocks noChangeAspect="1"/>
          </p:cNvPicPr>
          <p:nvPr/>
        </p:nvPicPr>
        <p:blipFill rotWithShape="1">
          <a:blip r:embed="rId16"/>
          <a:srcRect l="27713" t="51412" r="34418" b="38691"/>
          <a:stretch/>
        </p:blipFill>
        <p:spPr>
          <a:xfrm>
            <a:off x="-30838" y="5277686"/>
            <a:ext cx="12219791" cy="1580315"/>
          </a:xfrm>
          <a:prstGeom prst="rect">
            <a:avLst/>
          </a:prstGeom>
        </p:spPr>
      </p:pic>
    </p:spTree>
    <p:extLst>
      <p:ext uri="{BB962C8B-B14F-4D97-AF65-F5344CB8AC3E}">
        <p14:creationId xmlns:p14="http://schemas.microsoft.com/office/powerpoint/2010/main" val="34044126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1.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7.xml"/><Relationship Id="rId7" Type="http://schemas.openxmlformats.org/officeDocument/2006/relationships/image" Target="../media/image8.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5.png"/><Relationship Id="rId5" Type="http://schemas.openxmlformats.org/officeDocument/2006/relationships/image" Target="../media/image9.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5.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5.png"/><Relationship Id="rId5" Type="http://schemas.openxmlformats.org/officeDocument/2006/relationships/image" Target="../media/image12.jpe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image" Target="../media/image5.png"/><Relationship Id="rId3" Type="http://schemas.openxmlformats.org/officeDocument/2006/relationships/slideLayout" Target="../slideLayouts/slideLayout4.xml"/><Relationship Id="rId7" Type="http://schemas.openxmlformats.org/officeDocument/2006/relationships/image" Target="../media/image14.png"/><Relationship Id="rId12" Type="http://schemas.openxmlformats.org/officeDocument/2006/relationships/image" Target="../media/image19.svg"/><Relationship Id="rId2" Type="http://schemas.openxmlformats.org/officeDocument/2006/relationships/audio" Target="../media/media6.m4a"/><Relationship Id="rId1" Type="http://schemas.microsoft.com/office/2007/relationships/media" Target="../media/media6.m4a"/><Relationship Id="rId6" Type="http://schemas.microsoft.com/office/2007/relationships/hdphoto" Target="../media/hdphoto1.wdp"/><Relationship Id="rId11" Type="http://schemas.openxmlformats.org/officeDocument/2006/relationships/image" Target="../media/image18.png"/><Relationship Id="rId5" Type="http://schemas.openxmlformats.org/officeDocument/2006/relationships/image" Target="../media/image13.png"/><Relationship Id="rId10" Type="http://schemas.openxmlformats.org/officeDocument/2006/relationships/image" Target="../media/image17.svg"/><Relationship Id="rId4" Type="http://schemas.openxmlformats.org/officeDocument/2006/relationships/notesSlide" Target="../notesSlides/notesSlide6.xml"/><Relationship Id="rId9"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5.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4.xml"/><Relationship Id="rId7" Type="http://schemas.openxmlformats.org/officeDocument/2006/relationships/image" Target="../media/image5.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5.png"/><Relationship Id="rId5" Type="http://schemas.openxmlformats.org/officeDocument/2006/relationships/image" Target="../media/image24.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4.xml"/><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5.png"/><Relationship Id="rId5" Type="http://schemas.openxmlformats.org/officeDocument/2006/relationships/image" Target="../media/image25.jpe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5.png"/><Relationship Id="rId5" Type="http://schemas.openxmlformats.org/officeDocument/2006/relationships/image" Target="../media/image26.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5.png"/><Relationship Id="rId5" Type="http://schemas.openxmlformats.org/officeDocument/2006/relationships/image" Target="../media/image27.pn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5.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28.png"/><Relationship Id="rId5" Type="http://schemas.openxmlformats.org/officeDocument/2006/relationships/image" Target="../media/image6.pn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8" Type="http://schemas.openxmlformats.org/officeDocument/2006/relationships/hyperlink" Target="https://www.smilingmind.com.au/" TargetMode="External"/><Relationship Id="rId3" Type="http://schemas.openxmlformats.org/officeDocument/2006/relationships/slideLayout" Target="../slideLayouts/slideLayout2.xml"/><Relationship Id="rId7" Type="http://schemas.openxmlformats.org/officeDocument/2006/relationships/hyperlink" Target="https://www.headspace.com/" TargetMode="Externa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hyperlink" Target="https://www.calm.com/" TargetMode="External"/><Relationship Id="rId5" Type="http://schemas.openxmlformats.org/officeDocument/2006/relationships/hyperlink" Target="http://www.teensleephub.org.uk/" TargetMode="External"/><Relationship Id="rId4" Type="http://schemas.openxmlformats.org/officeDocument/2006/relationships/notesSlide" Target="../notesSlides/notesSlide14.xml"/><Relationship Id="rId9" Type="http://schemas.openxmlformats.org/officeDocument/2006/relationships/image" Target="../media/image5.png"/></Relationships>
</file>

<file path=ppt/slides/_rels/slide1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3.png"/><Relationship Id="rId5" Type="http://schemas.openxmlformats.org/officeDocument/2006/relationships/hyperlink" Target="http://www.camhs.hacw.nhs.uk/west" TargetMode="External"/><Relationship Id="rId4" Type="http://schemas.openxmlformats.org/officeDocument/2006/relationships/notesSlide" Target="../notesSlides/notesSlide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ellbeing and Emotional Support Teams branded footer&#10;&#10;www.camhs.hacw.nhs.uk/west &#10;&#10;Variety of colours icons relating to school such as bag, pencil, question mark, stars, light bulb">
            <a:extLst>
              <a:ext uri="{FF2B5EF4-FFF2-40B4-BE49-F238E27FC236}">
                <a16:creationId xmlns:a16="http://schemas.microsoft.com/office/drawing/2014/main" id="{5D3DAC5A-A70B-5BDC-2E65-6A5144AEC975}"/>
              </a:ext>
            </a:extLst>
          </p:cNvPr>
          <p:cNvPicPr/>
          <p:nvPr/>
        </p:nvPicPr>
        <p:blipFill>
          <a:blip r:embed="rId5">
            <a:extLst>
              <a:ext uri="{28A0092B-C50C-407E-A947-70E740481C1C}">
                <a14:useLocalDpi xmlns:a14="http://schemas.microsoft.com/office/drawing/2010/main" val="0"/>
              </a:ext>
            </a:extLst>
          </a:blip>
          <a:stretch>
            <a:fillRect/>
          </a:stretch>
        </p:blipFill>
        <p:spPr>
          <a:xfrm>
            <a:off x="0" y="37665"/>
            <a:ext cx="12167641" cy="6923511"/>
          </a:xfrm>
          <a:prstGeom prst="rect">
            <a:avLst/>
          </a:prstGeom>
        </p:spPr>
      </p:pic>
      <p:sp>
        <p:nvSpPr>
          <p:cNvPr id="17" name="Subtitle 16">
            <a:extLst>
              <a:ext uri="{FF2B5EF4-FFF2-40B4-BE49-F238E27FC236}">
                <a16:creationId xmlns:a16="http://schemas.microsoft.com/office/drawing/2014/main" id="{B1290D38-C73E-4171-BCEE-FF213A41F2BA}"/>
              </a:ext>
            </a:extLst>
          </p:cNvPr>
          <p:cNvSpPr>
            <a:spLocks noGrp="1"/>
          </p:cNvSpPr>
          <p:nvPr>
            <p:ph type="subTitle" idx="1"/>
          </p:nvPr>
        </p:nvSpPr>
        <p:spPr>
          <a:xfrm>
            <a:off x="2600194" y="2144606"/>
            <a:ext cx="6967251" cy="932281"/>
          </a:xfrm>
        </p:spPr>
        <p:txBody>
          <a:bodyPr>
            <a:normAutofit/>
          </a:bodyPr>
          <a:lstStyle/>
          <a:p>
            <a:r>
              <a:rPr lang="en-GB" sz="4800" b="1" dirty="0">
                <a:latin typeface="Arial" panose="020B0604020202020204" pitchFamily="34" charset="0"/>
                <a:cs typeface="Arial" panose="020B0604020202020204" pitchFamily="34" charset="0"/>
              </a:rPr>
              <a:t>Sleep</a:t>
            </a:r>
          </a:p>
        </p:txBody>
      </p:sp>
      <p:pic>
        <p:nvPicPr>
          <p:cNvPr id="3" name="Picture 2">
            <a:extLst>
              <a:ext uri="{FF2B5EF4-FFF2-40B4-BE49-F238E27FC236}">
                <a16:creationId xmlns:a16="http://schemas.microsoft.com/office/drawing/2014/main" id="{3F11527E-14DD-4D91-AC82-4698C74C0821}"/>
              </a:ext>
            </a:extLst>
          </p:cNvPr>
          <p:cNvPicPr>
            <a:picLocks noChangeAspect="1"/>
          </p:cNvPicPr>
          <p:nvPr/>
        </p:nvPicPr>
        <p:blipFill rotWithShape="1">
          <a:blip r:embed="rId6"/>
          <a:srcRect l="18125" t="8334" r="17395" b="5926"/>
          <a:stretch/>
        </p:blipFill>
        <p:spPr>
          <a:xfrm>
            <a:off x="8476353" y="381768"/>
            <a:ext cx="3383601" cy="1884876"/>
          </a:xfrm>
          <a:prstGeom prst="rect">
            <a:avLst/>
          </a:prstGeom>
          <a:ln>
            <a:noFill/>
          </a:ln>
          <a:effectLst>
            <a:outerShdw blurRad="292100" dist="139700" dir="2700000" algn="tl" rotWithShape="0">
              <a:srgbClr val="333333">
                <a:alpha val="65000"/>
              </a:srgbClr>
            </a:outerShdw>
          </a:effectLst>
        </p:spPr>
      </p:pic>
      <p:pic>
        <p:nvPicPr>
          <p:cNvPr id="4" name="Picture 3">
            <a:extLst>
              <a:ext uri="{FF2B5EF4-FFF2-40B4-BE49-F238E27FC236}">
                <a16:creationId xmlns:a16="http://schemas.microsoft.com/office/drawing/2014/main" id="{AE6D2C58-49EC-B973-2BF8-00384EE9EFB9}"/>
              </a:ext>
            </a:extLst>
          </p:cNvPr>
          <p:cNvPicPr>
            <a:picLocks noChangeAspect="1"/>
          </p:cNvPicPr>
          <p:nvPr/>
        </p:nvPicPr>
        <p:blipFill rotWithShape="1">
          <a:blip r:embed="rId7">
            <a:extLst>
              <a:ext uri="{28A0092B-C50C-407E-A947-70E740481C1C}">
                <a14:useLocalDpi xmlns:a14="http://schemas.microsoft.com/office/drawing/2010/main" val="0"/>
              </a:ext>
            </a:extLst>
          </a:blip>
          <a:srcRect l="14798" t="50472" r="71677" b="25494"/>
          <a:stretch/>
        </p:blipFill>
        <p:spPr bwMode="auto">
          <a:xfrm>
            <a:off x="612888" y="381768"/>
            <a:ext cx="2174917" cy="2174114"/>
          </a:xfrm>
          <a:prstGeom prst="rect">
            <a:avLst/>
          </a:prstGeom>
          <a:ln>
            <a:noFill/>
          </a:ln>
          <a:extLst>
            <a:ext uri="{53640926-AAD7-44D8-BBD7-CCE9431645EC}">
              <a14:shadowObscured xmlns:a14="http://schemas.microsoft.com/office/drawing/2010/main"/>
            </a:ext>
          </a:extLst>
        </p:spPr>
      </p:pic>
      <p:sp>
        <p:nvSpPr>
          <p:cNvPr id="6" name="TextBox 5">
            <a:extLst>
              <a:ext uri="{FF2B5EF4-FFF2-40B4-BE49-F238E27FC236}">
                <a16:creationId xmlns:a16="http://schemas.microsoft.com/office/drawing/2014/main" id="{F9613A2E-781D-FFEC-1BA9-AB560F6023E5}"/>
              </a:ext>
            </a:extLst>
          </p:cNvPr>
          <p:cNvSpPr txBox="1"/>
          <p:nvPr/>
        </p:nvSpPr>
        <p:spPr>
          <a:xfrm>
            <a:off x="4743600" y="3115188"/>
            <a:ext cx="2704800" cy="1015663"/>
          </a:xfrm>
          <a:prstGeom prst="rect">
            <a:avLst/>
          </a:prstGeom>
          <a:noFill/>
        </p:spPr>
        <p:txBody>
          <a:bodyPr wrap="square" rtlCol="0">
            <a:spAutoFit/>
          </a:bodyPr>
          <a:lstStyle/>
          <a:p>
            <a:pPr algn="ctr"/>
            <a:r>
              <a:rPr lang="en-GB" sz="3200" b="1" dirty="0"/>
              <a:t>Fiona </a:t>
            </a:r>
            <a:r>
              <a:rPr lang="en-GB" sz="3200" b="1" dirty="0" err="1"/>
              <a:t>Yoward</a:t>
            </a:r>
            <a:endParaRPr lang="en-GB" sz="3200" b="1" dirty="0"/>
          </a:p>
          <a:p>
            <a:pPr algn="ctr"/>
            <a:r>
              <a:rPr lang="en-GB" sz="2800" dirty="0"/>
              <a:t>EMHP  </a:t>
            </a:r>
          </a:p>
        </p:txBody>
      </p:sp>
      <p:pic>
        <p:nvPicPr>
          <p:cNvPr id="12" name="Audio 11">
            <a:hlinkClick r:id="" action="ppaction://media"/>
            <a:extLst>
              <a:ext uri="{FF2B5EF4-FFF2-40B4-BE49-F238E27FC236}">
                <a16:creationId xmlns:a16="http://schemas.microsoft.com/office/drawing/2014/main" id="{5C2A35C5-D723-AF5D-3FBB-42B0939FD373}"/>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61243704"/>
      </p:ext>
    </p:extLst>
  </p:cSld>
  <p:clrMapOvr>
    <a:masterClrMapping/>
  </p:clrMapOvr>
  <mc:AlternateContent xmlns:mc="http://schemas.openxmlformats.org/markup-compatibility/2006" xmlns:p14="http://schemas.microsoft.com/office/powerpoint/2010/main">
    <mc:Choice Requires="p14">
      <p:transition spd="slow" p14:dur="2000" advTm="35630"/>
    </mc:Choice>
    <mc:Fallback xmlns="">
      <p:transition spd="slow" advTm="356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p:cNvPicPr>
          <p:nvPr/>
        </p:nvPicPr>
        <p:blipFill>
          <a:blip r:embed="rId5"/>
          <a:srcRect/>
          <a:stretch>
            <a:fillRect/>
          </a:stretch>
        </p:blipFill>
        <p:spPr>
          <a:xfrm>
            <a:off x="0" y="5283073"/>
            <a:ext cx="12192000" cy="1574927"/>
          </a:xfrm>
          <a:prstGeom prst="rect">
            <a:avLst/>
          </a:prstGeom>
        </p:spPr>
      </p:pic>
      <p:pic>
        <p:nvPicPr>
          <p:cNvPr id="3" name="Picture 3"/>
          <p:cNvPicPr>
            <a:picLocks noChangeAspect="1"/>
          </p:cNvPicPr>
          <p:nvPr/>
        </p:nvPicPr>
        <p:blipFill>
          <a:blip r:embed="rId6"/>
          <a:srcRect/>
          <a:stretch>
            <a:fillRect/>
          </a:stretch>
        </p:blipFill>
        <p:spPr>
          <a:xfrm>
            <a:off x="194634" y="337772"/>
            <a:ext cx="2270085" cy="643970"/>
          </a:xfrm>
          <a:prstGeom prst="rect">
            <a:avLst/>
          </a:prstGeom>
        </p:spPr>
      </p:pic>
      <p:pic>
        <p:nvPicPr>
          <p:cNvPr id="4" name="Picture 4"/>
          <p:cNvPicPr>
            <a:picLocks noChangeAspect="1"/>
          </p:cNvPicPr>
          <p:nvPr/>
        </p:nvPicPr>
        <p:blipFill>
          <a:blip r:embed="rId7"/>
          <a:srcRect/>
          <a:stretch>
            <a:fillRect/>
          </a:stretch>
        </p:blipFill>
        <p:spPr>
          <a:xfrm>
            <a:off x="9683095" y="170810"/>
            <a:ext cx="1966812" cy="810932"/>
          </a:xfrm>
          <a:prstGeom prst="rect">
            <a:avLst/>
          </a:prstGeom>
        </p:spPr>
      </p:pic>
      <p:sp>
        <p:nvSpPr>
          <p:cNvPr id="5" name="TextBox 5"/>
          <p:cNvSpPr txBox="1"/>
          <p:nvPr/>
        </p:nvSpPr>
        <p:spPr>
          <a:xfrm>
            <a:off x="471479" y="1283313"/>
            <a:ext cx="5364636" cy="586058"/>
          </a:xfrm>
          <a:prstGeom prst="rect">
            <a:avLst/>
          </a:prstGeom>
        </p:spPr>
        <p:txBody>
          <a:bodyPr wrap="square" lIns="0" tIns="0" rIns="0" bIns="0" rtlCol="0" anchor="t">
            <a:spAutoFit/>
          </a:bodyPr>
          <a:lstStyle/>
          <a:p>
            <a:pPr algn="ctr">
              <a:lnSpc>
                <a:spcPts val="4853"/>
              </a:lnSpc>
            </a:pPr>
            <a:r>
              <a:rPr lang="en-US" sz="3466" dirty="0">
                <a:solidFill>
                  <a:srgbClr val="000000"/>
                </a:solidFill>
                <a:latin typeface="Open Sans"/>
              </a:rPr>
              <a:t>What will be covered:</a:t>
            </a:r>
          </a:p>
        </p:txBody>
      </p:sp>
      <p:sp>
        <p:nvSpPr>
          <p:cNvPr id="6" name="TextBox 6"/>
          <p:cNvSpPr txBox="1"/>
          <p:nvPr/>
        </p:nvSpPr>
        <p:spPr>
          <a:xfrm>
            <a:off x="1051650" y="2276402"/>
            <a:ext cx="7155647" cy="2119042"/>
          </a:xfrm>
          <a:prstGeom prst="rect">
            <a:avLst/>
          </a:prstGeom>
        </p:spPr>
        <p:txBody>
          <a:bodyPr wrap="square" lIns="0" tIns="0" rIns="0" bIns="0" rtlCol="0" anchor="t">
            <a:spAutoFit/>
          </a:bodyPr>
          <a:lstStyle/>
          <a:p>
            <a:pPr marL="647728" lvl="1" indent="-323864">
              <a:lnSpc>
                <a:spcPts val="4200"/>
              </a:lnSpc>
              <a:buFont typeface="Arial"/>
              <a:buChar char="•"/>
            </a:pPr>
            <a:r>
              <a:rPr lang="en-US" sz="2999" dirty="0">
                <a:solidFill>
                  <a:srgbClr val="000000"/>
                </a:solidFill>
                <a:latin typeface="Open Sans"/>
              </a:rPr>
              <a:t>Why sleep is important </a:t>
            </a:r>
          </a:p>
          <a:p>
            <a:pPr marL="647728" lvl="1" indent="-323864" defTabSz="609630">
              <a:lnSpc>
                <a:spcPts val="4200"/>
              </a:lnSpc>
              <a:buFont typeface="Arial"/>
              <a:buChar char="•"/>
              <a:defRPr/>
            </a:pPr>
            <a:r>
              <a:rPr lang="en-US" sz="2999" dirty="0">
                <a:solidFill>
                  <a:srgbClr val="000000"/>
                </a:solidFill>
                <a:latin typeface="Open Sans"/>
              </a:rPr>
              <a:t>Things that can make sleep difficult</a:t>
            </a:r>
          </a:p>
          <a:p>
            <a:pPr marL="623888" lvl="1" indent="-300038">
              <a:lnSpc>
                <a:spcPts val="4200"/>
              </a:lnSpc>
              <a:buFont typeface="Arial" panose="020B0604020202020204" pitchFamily="34" charset="0"/>
              <a:buChar char="•"/>
            </a:pPr>
            <a:r>
              <a:rPr lang="en-US" sz="2999" dirty="0">
                <a:solidFill>
                  <a:srgbClr val="000000"/>
                </a:solidFill>
                <a:latin typeface="Open Sans"/>
              </a:rPr>
              <a:t>Tips for improving sleep</a:t>
            </a:r>
          </a:p>
          <a:p>
            <a:pPr marL="623888" lvl="1" indent="-300038">
              <a:lnSpc>
                <a:spcPts val="4200"/>
              </a:lnSpc>
              <a:buFont typeface="Arial" panose="020B0604020202020204" pitchFamily="34" charset="0"/>
              <a:buChar char="•"/>
            </a:pPr>
            <a:r>
              <a:rPr lang="en-US" sz="2999" dirty="0">
                <a:solidFill>
                  <a:srgbClr val="000000"/>
                </a:solidFill>
                <a:latin typeface="Open Sans"/>
              </a:rPr>
              <a:t>Websites and further support</a:t>
            </a:r>
          </a:p>
        </p:txBody>
      </p:sp>
      <p:pic>
        <p:nvPicPr>
          <p:cNvPr id="23" name="Audio 22">
            <a:hlinkClick r:id="" action="ppaction://media"/>
            <a:extLst>
              <a:ext uri="{FF2B5EF4-FFF2-40B4-BE49-F238E27FC236}">
                <a16:creationId xmlns:a16="http://schemas.microsoft.com/office/drawing/2014/main" id="{0529A006-2658-DF79-A39F-E4EF25B1D642}"/>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203125" t="-203125" r="-203125" b="-20312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21691"/>
    </mc:Choice>
    <mc:Fallback xmlns="">
      <p:transition spd="slow" advTm="216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69E247BB-AE9A-7C19-E1FB-7B3BE440242F}"/>
              </a:ext>
            </a:extLst>
          </p:cNvPr>
          <p:cNvSpPr txBox="1"/>
          <p:nvPr/>
        </p:nvSpPr>
        <p:spPr>
          <a:xfrm>
            <a:off x="1128429" y="1422932"/>
            <a:ext cx="4744598" cy="1938992"/>
          </a:xfrm>
          <a:prstGeom prst="rect">
            <a:avLst/>
          </a:prstGeom>
          <a:noFill/>
        </p:spPr>
        <p:txBody>
          <a:bodyPr wrap="square" rtlCol="0">
            <a:spAutoFit/>
          </a:bodyPr>
          <a:lstStyle/>
          <a:p>
            <a:pPr algn="ctr"/>
            <a:r>
              <a:rPr lang="en-GB" sz="3000" dirty="0">
                <a:latin typeface="Open Sans" panose="020B0606030504020204" pitchFamily="34" charset="0"/>
                <a:ea typeface="Open Sans" panose="020B0606030504020204" pitchFamily="34" charset="0"/>
                <a:cs typeface="Open Sans" panose="020B0606030504020204" pitchFamily="34" charset="0"/>
              </a:rPr>
              <a:t>The amount of sleep we need everyday changes as we get older</a:t>
            </a:r>
          </a:p>
          <a:p>
            <a:endParaRPr lang="en-GB" sz="3000" dirty="0">
              <a:latin typeface="Open Sans" panose="020B0606030504020204" pitchFamily="34" charset="0"/>
              <a:ea typeface="Open Sans" panose="020B0606030504020204" pitchFamily="34" charset="0"/>
              <a:cs typeface="Open Sans" panose="020B0606030504020204" pitchFamily="34" charset="0"/>
            </a:endParaRPr>
          </a:p>
        </p:txBody>
      </p:sp>
      <p:pic>
        <p:nvPicPr>
          <p:cNvPr id="9" name="Picture 2" descr="https://lh6.googleusercontent.com/a-2cPVPppHpXSabCUKj635eSiwScBIp3h4zZfQdpnTbnkToiaBBylka9G09MZ21QNSbUYMvDzI4zT51N-ohnZ7L1zY6HUF7Wy_cyMom192zM5V-7GCz1Kj1y1uh51eLEarAAT_afAis">
            <a:extLst>
              <a:ext uri="{FF2B5EF4-FFF2-40B4-BE49-F238E27FC236}">
                <a16:creationId xmlns:a16="http://schemas.microsoft.com/office/drawing/2014/main" id="{B4A0F002-44FC-EA31-7A53-362A2D5538AB}"/>
              </a:ext>
            </a:extLst>
          </p:cNvPr>
          <p:cNvPicPr>
            <a:picLocks noGrp="1" noChangeAspect="1" noChangeArrowheads="1"/>
          </p:cNvPicPr>
          <p:nvPr>
            <p:ph idx="1"/>
          </p:nvPr>
        </p:nvPicPr>
        <p:blipFill>
          <a:blip r:embed="rId5">
            <a:extLst>
              <a:ext uri="{28A0092B-C50C-407E-A947-70E740481C1C}">
                <a14:useLocalDpi xmlns:a14="http://schemas.microsoft.com/office/drawing/2010/main" val="0"/>
              </a:ext>
            </a:extLst>
          </a:blip>
          <a:srcRect/>
          <a:stretch>
            <a:fillRect/>
          </a:stretch>
        </p:blipFill>
        <p:spPr bwMode="auto">
          <a:xfrm>
            <a:off x="6094376" y="478508"/>
            <a:ext cx="4965947" cy="4956560"/>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4">
            <a:hlinkClick r:id="" action="ppaction://media"/>
            <a:extLst>
              <a:ext uri="{FF2B5EF4-FFF2-40B4-BE49-F238E27FC236}">
                <a16:creationId xmlns:a16="http://schemas.microsoft.com/office/drawing/2014/main" id="{D57C7F0F-9DFC-DA29-FA16-2477A4C2F03E}"/>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06620182"/>
      </p:ext>
    </p:extLst>
  </p:cSld>
  <p:clrMapOvr>
    <a:masterClrMapping/>
  </p:clrMapOvr>
  <mc:AlternateContent xmlns:mc="http://schemas.openxmlformats.org/markup-compatibility/2006" xmlns:p14="http://schemas.microsoft.com/office/powerpoint/2010/main">
    <mc:Choice Requires="p14">
      <p:transition spd="slow" p14:dur="2000" advTm="30823"/>
    </mc:Choice>
    <mc:Fallback xmlns="">
      <p:transition spd="slow" advTm="3082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E7875F89-DE15-B77C-C43F-455D1C179F33}"/>
              </a:ext>
            </a:extLst>
          </p:cNvPr>
          <p:cNvSpPr>
            <a:spLocks noGrp="1"/>
          </p:cNvSpPr>
          <p:nvPr>
            <p:ph type="title"/>
          </p:nvPr>
        </p:nvSpPr>
        <p:spPr>
          <a:xfrm>
            <a:off x="565988" y="225993"/>
            <a:ext cx="10515600" cy="1325563"/>
          </a:xfrm>
        </p:spPr>
        <p:txBody>
          <a:bodyPr>
            <a:normAutofit/>
          </a:bodyPr>
          <a:lstStyle/>
          <a:p>
            <a:r>
              <a:rPr lang="en-US" sz="3600" b="1" dirty="0">
                <a:latin typeface="Open Sans" panose="020B0606030504020204" pitchFamily="34" charset="0"/>
                <a:ea typeface="Open Sans" panose="020B0606030504020204" pitchFamily="34" charset="0"/>
                <a:cs typeface="Open Sans" panose="020B0606030504020204" pitchFamily="34" charset="0"/>
              </a:rPr>
              <a:t>Why is Sleep Important?</a:t>
            </a:r>
          </a:p>
        </p:txBody>
      </p:sp>
      <p:sp>
        <p:nvSpPr>
          <p:cNvPr id="11" name="Content Placeholder 2">
            <a:extLst>
              <a:ext uri="{FF2B5EF4-FFF2-40B4-BE49-F238E27FC236}">
                <a16:creationId xmlns:a16="http://schemas.microsoft.com/office/drawing/2014/main" id="{5C1A9FA5-AA79-83E0-A09D-D886BF38E489}"/>
              </a:ext>
            </a:extLst>
          </p:cNvPr>
          <p:cNvSpPr>
            <a:spLocks noGrp="1"/>
          </p:cNvSpPr>
          <p:nvPr>
            <p:ph sz="half" idx="1"/>
          </p:nvPr>
        </p:nvSpPr>
        <p:spPr>
          <a:xfrm>
            <a:off x="471962" y="1514944"/>
            <a:ext cx="9024510" cy="3704842"/>
          </a:xfrm>
        </p:spPr>
        <p:txBody>
          <a:bodyPr>
            <a:noAutofit/>
          </a:bodyPr>
          <a:lstStyle/>
          <a:p>
            <a:pPr marL="0" indent="0" defTabSz="609630">
              <a:buNone/>
            </a:pPr>
            <a:r>
              <a:rPr lang="en-GB" sz="2500" dirty="0">
                <a:latin typeface="Open Sans" panose="020B0606030504020204" pitchFamily="34" charset="0"/>
                <a:ea typeface="Open Sans" panose="020B0606030504020204" pitchFamily="34" charset="0"/>
                <a:cs typeface="Open Sans" panose="020B0606030504020204" pitchFamily="34" charset="0"/>
              </a:rPr>
              <a:t>Getting the right amount of quality sleep will:</a:t>
            </a:r>
          </a:p>
          <a:p>
            <a:pPr defTabSz="609630"/>
            <a:endParaRPr lang="en-GB" sz="1200" dirty="0">
              <a:latin typeface="Open Sans" panose="020B0606030504020204" pitchFamily="34" charset="0"/>
              <a:ea typeface="Open Sans" panose="020B0606030504020204" pitchFamily="34" charset="0"/>
              <a:cs typeface="Open Sans" panose="020B0606030504020204" pitchFamily="34" charset="0"/>
            </a:endParaRPr>
          </a:p>
          <a:p>
            <a:pPr marL="714375" indent="-261938" defTabSz="609630">
              <a:buFont typeface="Arial" panose="020B0604020202020204" pitchFamily="34" charset="0"/>
              <a:buChar char="•"/>
            </a:pPr>
            <a:r>
              <a:rPr lang="en-GB" sz="2500" dirty="0">
                <a:latin typeface="Open Sans" panose="020B0606030504020204" pitchFamily="34" charset="0"/>
                <a:ea typeface="Open Sans" panose="020B0606030504020204" pitchFamily="34" charset="0"/>
                <a:cs typeface="Open Sans" panose="020B0606030504020204" pitchFamily="34" charset="0"/>
              </a:rPr>
              <a:t>Improve concentration, attention span and memory </a:t>
            </a:r>
          </a:p>
          <a:p>
            <a:pPr marL="714375" indent="-261938" defTabSz="609630">
              <a:buNone/>
            </a:pPr>
            <a:endParaRPr lang="en-GB" sz="1200" dirty="0">
              <a:latin typeface="Open Sans" panose="020B0606030504020204" pitchFamily="34" charset="0"/>
              <a:ea typeface="Open Sans" panose="020B0606030504020204" pitchFamily="34" charset="0"/>
              <a:cs typeface="Open Sans" panose="020B0606030504020204" pitchFamily="34" charset="0"/>
            </a:endParaRPr>
          </a:p>
          <a:p>
            <a:pPr marL="714375" indent="-261938" defTabSz="609630">
              <a:buFont typeface="Arial" panose="020B0604020202020204" pitchFamily="34" charset="0"/>
              <a:buChar char="•"/>
            </a:pPr>
            <a:r>
              <a:rPr lang="en-GB" sz="2500" dirty="0">
                <a:latin typeface="Open Sans" panose="020B0606030504020204" pitchFamily="34" charset="0"/>
                <a:ea typeface="Open Sans" panose="020B0606030504020204" pitchFamily="34" charset="0"/>
                <a:cs typeface="Open Sans" panose="020B0606030504020204" pitchFamily="34" charset="0"/>
              </a:rPr>
              <a:t>Let the body rest and repair making sure we can perform well the next day</a:t>
            </a:r>
          </a:p>
          <a:p>
            <a:pPr marL="714375" indent="-261938" defTabSz="609630">
              <a:buFont typeface="Arial" panose="020B0604020202020204" pitchFamily="34" charset="0"/>
              <a:buChar char="•"/>
            </a:pPr>
            <a:endParaRPr lang="en-GB" sz="1200" dirty="0">
              <a:latin typeface="Open Sans" panose="020B0606030504020204" pitchFamily="34" charset="0"/>
              <a:ea typeface="Open Sans" panose="020B0606030504020204" pitchFamily="34" charset="0"/>
              <a:cs typeface="Open Sans" panose="020B0606030504020204" pitchFamily="34" charset="0"/>
            </a:endParaRPr>
          </a:p>
          <a:p>
            <a:pPr marL="714375" indent="-261938" defTabSz="609630">
              <a:buFont typeface="Arial" panose="020B0604020202020204" pitchFamily="34" charset="0"/>
              <a:buChar char="•"/>
            </a:pPr>
            <a:r>
              <a:rPr lang="en-GB" sz="2500" dirty="0">
                <a:latin typeface="Open Sans" panose="020B0606030504020204" pitchFamily="34" charset="0"/>
                <a:ea typeface="Open Sans" panose="020B0606030504020204" pitchFamily="34" charset="0"/>
                <a:cs typeface="Open Sans" panose="020B0606030504020204" pitchFamily="34" charset="0"/>
              </a:rPr>
              <a:t>Reduce stress hormones which is good for our emotional and mental health</a:t>
            </a:r>
            <a:endParaRPr lang="en-US" sz="2500" dirty="0"/>
          </a:p>
        </p:txBody>
      </p:sp>
      <p:pic>
        <p:nvPicPr>
          <p:cNvPr id="4" name="Picture 7">
            <a:extLst>
              <a:ext uri="{FF2B5EF4-FFF2-40B4-BE49-F238E27FC236}">
                <a16:creationId xmlns:a16="http://schemas.microsoft.com/office/drawing/2014/main" id="{7DADFA56-4D9A-3BD7-91CE-D70A36FAD6B3}"/>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396248" y="225993"/>
            <a:ext cx="2397362" cy="2307289"/>
          </a:xfrm>
          <a:prstGeom prst="rect">
            <a:avLst/>
          </a:prstGeom>
        </p:spPr>
      </p:pic>
      <p:pic>
        <p:nvPicPr>
          <p:cNvPr id="6" name="Audio 5">
            <a:hlinkClick r:id="" action="ppaction://media"/>
            <a:extLst>
              <a:ext uri="{FF2B5EF4-FFF2-40B4-BE49-F238E27FC236}">
                <a16:creationId xmlns:a16="http://schemas.microsoft.com/office/drawing/2014/main" id="{AA6F31BF-C2EB-C4DC-EA6D-96ECE029CABB}"/>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076260612"/>
      </p:ext>
    </p:extLst>
  </p:cSld>
  <p:clrMapOvr>
    <a:masterClrMapping/>
  </p:clrMapOvr>
  <mc:AlternateContent xmlns:mc="http://schemas.openxmlformats.org/markup-compatibility/2006" xmlns:p14="http://schemas.microsoft.com/office/powerpoint/2010/main">
    <mc:Choice Requires="p14">
      <p:transition spd="slow" p14:dur="2000" advTm="48244"/>
    </mc:Choice>
    <mc:Fallback xmlns="">
      <p:transition spd="slow" advTm="482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8E76DE-E702-E989-B14F-F964EE760A9F}"/>
              </a:ext>
            </a:extLst>
          </p:cNvPr>
          <p:cNvSpPr>
            <a:spLocks noGrp="1"/>
          </p:cNvSpPr>
          <p:nvPr>
            <p:ph type="title"/>
          </p:nvPr>
        </p:nvSpPr>
        <p:spPr>
          <a:xfrm>
            <a:off x="345013" y="305710"/>
            <a:ext cx="11350644" cy="1325563"/>
          </a:xfrm>
        </p:spPr>
        <p:txBody>
          <a:bodyPr/>
          <a:lstStyle/>
          <a:p>
            <a:r>
              <a:rPr lang="en-GB" b="1" dirty="0">
                <a:latin typeface="Open Sans" panose="020B0606030504020204" pitchFamily="34" charset="0"/>
                <a:ea typeface="Open Sans" panose="020B0606030504020204" pitchFamily="34" charset="0"/>
                <a:cs typeface="Open Sans" panose="020B0606030504020204" pitchFamily="34" charset="0"/>
              </a:rPr>
              <a:t>Sleep is influenced by internal and external factors</a:t>
            </a:r>
          </a:p>
        </p:txBody>
      </p:sp>
      <p:sp>
        <p:nvSpPr>
          <p:cNvPr id="3" name="Content Placeholder 2">
            <a:extLst>
              <a:ext uri="{FF2B5EF4-FFF2-40B4-BE49-F238E27FC236}">
                <a16:creationId xmlns:a16="http://schemas.microsoft.com/office/drawing/2014/main" id="{9E6AA3D8-5B76-5887-1B1E-A88FAB3AE3AA}"/>
              </a:ext>
            </a:extLst>
          </p:cNvPr>
          <p:cNvSpPr>
            <a:spLocks noGrp="1"/>
          </p:cNvSpPr>
          <p:nvPr>
            <p:ph sz="half" idx="1"/>
          </p:nvPr>
        </p:nvSpPr>
        <p:spPr>
          <a:xfrm>
            <a:off x="496343" y="1382381"/>
            <a:ext cx="8847354" cy="3781004"/>
          </a:xfrm>
        </p:spPr>
        <p:txBody>
          <a:bodyPr>
            <a:normAutofit fontScale="77500" lnSpcReduction="20000"/>
          </a:bodyPr>
          <a:lstStyle/>
          <a:p>
            <a:pPr marL="534988" indent="-534988">
              <a:lnSpc>
                <a:spcPct val="134000"/>
              </a:lnSpc>
            </a:pPr>
            <a:r>
              <a:rPr lang="en-GB" sz="2600" dirty="0">
                <a:latin typeface="Open Sans" panose="020B0606030504020204" pitchFamily="34" charset="0"/>
                <a:ea typeface="Open Sans" panose="020B0606030504020204" pitchFamily="34" charset="0"/>
                <a:cs typeface="Open Sans" panose="020B0606030504020204" pitchFamily="34" charset="0"/>
              </a:rPr>
              <a:t>We have a sleep body clock that follows a 24-hour cycle, known as a circadian rhythm.</a:t>
            </a:r>
          </a:p>
          <a:p>
            <a:pPr marL="534988" indent="-534988">
              <a:lnSpc>
                <a:spcPct val="134000"/>
              </a:lnSpc>
            </a:pPr>
            <a:r>
              <a:rPr lang="en-GB" sz="2600" dirty="0">
                <a:latin typeface="Open Sans" panose="020B0606030504020204" pitchFamily="34" charset="0"/>
                <a:ea typeface="Open Sans" panose="020B0606030504020204" pitchFamily="34" charset="0"/>
                <a:cs typeface="Open Sans" panose="020B0606030504020204" pitchFamily="34" charset="0"/>
              </a:rPr>
              <a:t>This body clock is influenced by a sleep hormone called melatonin</a:t>
            </a:r>
          </a:p>
          <a:p>
            <a:pPr marL="534988" indent="-534988">
              <a:lnSpc>
                <a:spcPct val="134000"/>
              </a:lnSpc>
            </a:pPr>
            <a:r>
              <a:rPr lang="en-GB" sz="2600" dirty="0">
                <a:latin typeface="Open Sans" panose="020B0606030504020204" pitchFamily="34" charset="0"/>
                <a:ea typeface="Open Sans" panose="020B0606030504020204" pitchFamily="34" charset="0"/>
                <a:cs typeface="Open Sans" panose="020B0606030504020204" pitchFamily="34" charset="0"/>
              </a:rPr>
              <a:t>Our environment helps our body to regulate this rhythm. This makes it easier to fall asleep at night and wake in the morning. </a:t>
            </a:r>
          </a:p>
          <a:p>
            <a:pPr marL="534988" indent="-534988">
              <a:lnSpc>
                <a:spcPct val="134000"/>
              </a:lnSpc>
            </a:pPr>
            <a:r>
              <a:rPr lang="en-GB" sz="2600" dirty="0">
                <a:latin typeface="Open Sans" panose="020B0606030504020204" pitchFamily="34" charset="0"/>
                <a:ea typeface="Open Sans" panose="020B0606030504020204" pitchFamily="34" charset="0"/>
                <a:cs typeface="Open Sans" panose="020B0606030504020204" pitchFamily="34" charset="0"/>
              </a:rPr>
              <a:t>During the teenage years, the sleep cycle shifts as melatonin is produced later at night. </a:t>
            </a:r>
          </a:p>
          <a:p>
            <a:pPr marL="534988" indent="-534988">
              <a:lnSpc>
                <a:spcPct val="134000"/>
              </a:lnSpc>
            </a:pPr>
            <a:r>
              <a:rPr lang="en-GB" sz="2600" dirty="0">
                <a:latin typeface="Open Sans" panose="020B0606030504020204" pitchFamily="34" charset="0"/>
                <a:ea typeface="Open Sans" panose="020B0606030504020204" pitchFamily="34" charset="0"/>
                <a:cs typeface="Open Sans" panose="020B0606030504020204" pitchFamily="34" charset="0"/>
              </a:rPr>
              <a:t>This can result in teenagers not feeling sleepy until much later in the night and then struggling to wake early in the morning.</a:t>
            </a:r>
          </a:p>
          <a:p>
            <a:pPr marL="0" indent="0">
              <a:buNone/>
            </a:pPr>
            <a:endParaRPr lang="en-GB" b="1" dirty="0"/>
          </a:p>
        </p:txBody>
      </p:sp>
      <p:pic>
        <p:nvPicPr>
          <p:cNvPr id="1028" name="Picture 4" descr="380+ Body Clock Stock Illustrations, Royalty-Free Vector Graphics &amp; Clip  Art - iStock | Rhythm, Clock, Sleep">
            <a:extLst>
              <a:ext uri="{FF2B5EF4-FFF2-40B4-BE49-F238E27FC236}">
                <a16:creationId xmlns:a16="http://schemas.microsoft.com/office/drawing/2014/main" id="{0E5D5219-D77D-034A-A9E2-B126D6FBEB6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343697" y="1799438"/>
            <a:ext cx="2484750" cy="2484750"/>
          </a:xfrm>
          <a:prstGeom prst="rect">
            <a:avLst/>
          </a:prstGeom>
          <a:noFill/>
          <a:extLst>
            <a:ext uri="{909E8E84-426E-40DD-AFC4-6F175D3DCCD1}">
              <a14:hiddenFill xmlns:a14="http://schemas.microsoft.com/office/drawing/2010/main">
                <a:solidFill>
                  <a:srgbClr val="FFFFFF"/>
                </a:solidFill>
              </a14:hiddenFill>
            </a:ext>
          </a:extLst>
        </p:spPr>
      </p:pic>
      <p:pic>
        <p:nvPicPr>
          <p:cNvPr id="7" name="Audio 6">
            <a:hlinkClick r:id="" action="ppaction://media"/>
            <a:extLst>
              <a:ext uri="{FF2B5EF4-FFF2-40B4-BE49-F238E27FC236}">
                <a16:creationId xmlns:a16="http://schemas.microsoft.com/office/drawing/2014/main" id="{B19E7704-D96A-15BC-09EC-B3472AFC9093}"/>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731403929"/>
      </p:ext>
    </p:extLst>
  </p:cSld>
  <p:clrMapOvr>
    <a:masterClrMapping/>
  </p:clrMapOvr>
  <mc:AlternateContent xmlns:mc="http://schemas.openxmlformats.org/markup-compatibility/2006" xmlns:p14="http://schemas.microsoft.com/office/powerpoint/2010/main">
    <mc:Choice Requires="p14">
      <p:transition spd="slow" p14:dur="2000" advTm="103411"/>
    </mc:Choice>
    <mc:Fallback xmlns="">
      <p:transition spd="slow" advTm="1034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8E0054F-2F4B-8419-031F-4C95E5A00367}"/>
              </a:ext>
            </a:extLst>
          </p:cNvPr>
          <p:cNvSpPr txBox="1"/>
          <p:nvPr/>
        </p:nvSpPr>
        <p:spPr>
          <a:xfrm>
            <a:off x="2246612" y="218063"/>
            <a:ext cx="10922000" cy="728533"/>
          </a:xfrm>
          <a:prstGeom prst="rect">
            <a:avLst/>
          </a:prstGeom>
          <a:noFill/>
        </p:spPr>
        <p:txBody>
          <a:bodyPr wrap="square">
            <a:spAutoFit/>
          </a:bodyPr>
          <a:lstStyle/>
          <a:p>
            <a:pPr defTabSz="609630"/>
            <a:r>
              <a:rPr lang="en-GB" sz="4134" b="1" dirty="0">
                <a:latin typeface="Open Sans Extra Bold" panose="020B0604020202020204" charset="0"/>
                <a:ea typeface="Open Sans Extra Bold" panose="020B0604020202020204" charset="0"/>
                <a:cs typeface="Open Sans Extra Bold" panose="020B0604020202020204" charset="0"/>
              </a:rPr>
              <a:t>What can make sleeping difficult?</a:t>
            </a:r>
            <a:endParaRPr lang="en-GB" sz="1200" b="1" dirty="0">
              <a:latin typeface="Open Sans Extra Bold" panose="020B0604020202020204" charset="0"/>
              <a:ea typeface="Open Sans Extra Bold" panose="020B0604020202020204" charset="0"/>
              <a:cs typeface="Open Sans Extra Bold" panose="020B0604020202020204" charset="0"/>
            </a:endParaRPr>
          </a:p>
        </p:txBody>
      </p:sp>
      <p:sp>
        <p:nvSpPr>
          <p:cNvPr id="6" name="Cloud 5">
            <a:extLst>
              <a:ext uri="{FF2B5EF4-FFF2-40B4-BE49-F238E27FC236}">
                <a16:creationId xmlns:a16="http://schemas.microsoft.com/office/drawing/2014/main" id="{9D3AB98A-EB04-1B77-C9C1-2B3941AB0205}"/>
              </a:ext>
            </a:extLst>
          </p:cNvPr>
          <p:cNvSpPr/>
          <p:nvPr/>
        </p:nvSpPr>
        <p:spPr>
          <a:xfrm>
            <a:off x="638836" y="1233374"/>
            <a:ext cx="2593283" cy="1704930"/>
          </a:xfrm>
          <a:prstGeom prst="cloud">
            <a:avLst/>
          </a:prstGeom>
          <a:solidFill>
            <a:srgbClr val="B1B3F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Excessive exercise to close to bedtime.</a:t>
            </a:r>
          </a:p>
        </p:txBody>
      </p:sp>
      <p:sp>
        <p:nvSpPr>
          <p:cNvPr id="7" name="Cloud 6">
            <a:extLst>
              <a:ext uri="{FF2B5EF4-FFF2-40B4-BE49-F238E27FC236}">
                <a16:creationId xmlns:a16="http://schemas.microsoft.com/office/drawing/2014/main" id="{0E6883AD-F69C-ABEE-056A-2144CB29F440}"/>
              </a:ext>
            </a:extLst>
          </p:cNvPr>
          <p:cNvSpPr/>
          <p:nvPr/>
        </p:nvSpPr>
        <p:spPr>
          <a:xfrm>
            <a:off x="9448052" y="3194265"/>
            <a:ext cx="2072521" cy="1300397"/>
          </a:xfrm>
          <a:prstGeom prst="cloud">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Certain medication</a:t>
            </a:r>
          </a:p>
        </p:txBody>
      </p:sp>
      <p:sp>
        <p:nvSpPr>
          <p:cNvPr id="8" name="Cloud 7">
            <a:extLst>
              <a:ext uri="{FF2B5EF4-FFF2-40B4-BE49-F238E27FC236}">
                <a16:creationId xmlns:a16="http://schemas.microsoft.com/office/drawing/2014/main" id="{FC16F2B4-A2F9-32B2-828A-0493BD1C971A}"/>
              </a:ext>
            </a:extLst>
          </p:cNvPr>
          <p:cNvSpPr/>
          <p:nvPr/>
        </p:nvSpPr>
        <p:spPr>
          <a:xfrm>
            <a:off x="7652021" y="1355262"/>
            <a:ext cx="2149311" cy="1461154"/>
          </a:xfrm>
          <a:prstGeom prst="cloud">
            <a:avLst/>
          </a:prstGeom>
          <a:solidFill>
            <a:srgbClr val="B1B3F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Feeling worried, sad or scared.</a:t>
            </a:r>
          </a:p>
        </p:txBody>
      </p:sp>
      <p:sp>
        <p:nvSpPr>
          <p:cNvPr id="9" name="Cloud 8">
            <a:extLst>
              <a:ext uri="{FF2B5EF4-FFF2-40B4-BE49-F238E27FC236}">
                <a16:creationId xmlns:a16="http://schemas.microsoft.com/office/drawing/2014/main" id="{4EB4424E-1D70-FBC6-10AA-9A0B0D8481CC}"/>
              </a:ext>
            </a:extLst>
          </p:cNvPr>
          <p:cNvSpPr/>
          <p:nvPr/>
        </p:nvSpPr>
        <p:spPr>
          <a:xfrm>
            <a:off x="182155" y="3844463"/>
            <a:ext cx="2672607" cy="1574927"/>
          </a:xfrm>
          <a:prstGeom prst="cloud">
            <a:avLst/>
          </a:prstGeom>
          <a:solidFill>
            <a:srgbClr val="9966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Going to bed hungry or too full.</a:t>
            </a:r>
          </a:p>
        </p:txBody>
      </p:sp>
      <p:sp>
        <p:nvSpPr>
          <p:cNvPr id="10" name="Cloud 9">
            <a:extLst>
              <a:ext uri="{FF2B5EF4-FFF2-40B4-BE49-F238E27FC236}">
                <a16:creationId xmlns:a16="http://schemas.microsoft.com/office/drawing/2014/main" id="{C2F10784-0C74-B5A8-2D57-228C297D1A6D}"/>
              </a:ext>
            </a:extLst>
          </p:cNvPr>
          <p:cNvSpPr/>
          <p:nvPr/>
        </p:nvSpPr>
        <p:spPr>
          <a:xfrm>
            <a:off x="9282580" y="1965510"/>
            <a:ext cx="2591273" cy="1574927"/>
          </a:xfrm>
          <a:prstGeom prst="cloud">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Having an uncomfortable bed. </a:t>
            </a:r>
          </a:p>
        </p:txBody>
      </p:sp>
      <p:sp>
        <p:nvSpPr>
          <p:cNvPr id="12" name="Cloud 11">
            <a:extLst>
              <a:ext uri="{FF2B5EF4-FFF2-40B4-BE49-F238E27FC236}">
                <a16:creationId xmlns:a16="http://schemas.microsoft.com/office/drawing/2014/main" id="{BD5EA059-C5EE-3135-0BE0-A788DE0E1D9B}"/>
              </a:ext>
            </a:extLst>
          </p:cNvPr>
          <p:cNvSpPr/>
          <p:nvPr/>
        </p:nvSpPr>
        <p:spPr>
          <a:xfrm>
            <a:off x="2100605" y="3161093"/>
            <a:ext cx="2407297" cy="1343054"/>
          </a:xfrm>
          <a:prstGeom prst="cloud">
            <a:avLst/>
          </a:prstGeom>
          <a:solidFill>
            <a:srgbClr val="CCC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Using your phone before bed</a:t>
            </a:r>
          </a:p>
        </p:txBody>
      </p:sp>
      <p:sp>
        <p:nvSpPr>
          <p:cNvPr id="13" name="Cloud 12">
            <a:extLst>
              <a:ext uri="{FF2B5EF4-FFF2-40B4-BE49-F238E27FC236}">
                <a16:creationId xmlns:a16="http://schemas.microsoft.com/office/drawing/2014/main" id="{74E08119-C73C-C4C3-7C26-C8B9A382A23B}"/>
              </a:ext>
            </a:extLst>
          </p:cNvPr>
          <p:cNvSpPr/>
          <p:nvPr/>
        </p:nvSpPr>
        <p:spPr>
          <a:xfrm>
            <a:off x="292901" y="2599903"/>
            <a:ext cx="2391723" cy="1343054"/>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Bedroom environment </a:t>
            </a:r>
          </a:p>
        </p:txBody>
      </p:sp>
      <p:sp>
        <p:nvSpPr>
          <p:cNvPr id="14" name="Cloud 13">
            <a:extLst>
              <a:ext uri="{FF2B5EF4-FFF2-40B4-BE49-F238E27FC236}">
                <a16:creationId xmlns:a16="http://schemas.microsoft.com/office/drawing/2014/main" id="{8CC8AD20-F7ED-1DED-6007-69E966FF8DBB}"/>
              </a:ext>
            </a:extLst>
          </p:cNvPr>
          <p:cNvSpPr/>
          <p:nvPr/>
        </p:nvSpPr>
        <p:spPr>
          <a:xfrm>
            <a:off x="7794912" y="3779663"/>
            <a:ext cx="2149311" cy="1461154"/>
          </a:xfrm>
          <a:prstGeom prst="cloud">
            <a:avLst/>
          </a:prstGeom>
          <a:solidFill>
            <a:srgbClr val="CCCC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Feeling ill or being in pain. </a:t>
            </a:r>
          </a:p>
        </p:txBody>
      </p:sp>
      <p:sp>
        <p:nvSpPr>
          <p:cNvPr id="15" name="Cloud 14">
            <a:extLst>
              <a:ext uri="{FF2B5EF4-FFF2-40B4-BE49-F238E27FC236}">
                <a16:creationId xmlns:a16="http://schemas.microsoft.com/office/drawing/2014/main" id="{055EF4A5-CA90-0BE7-1049-27EA0FF6A7A3}"/>
              </a:ext>
            </a:extLst>
          </p:cNvPr>
          <p:cNvSpPr/>
          <p:nvPr/>
        </p:nvSpPr>
        <p:spPr>
          <a:xfrm>
            <a:off x="7581786" y="2540853"/>
            <a:ext cx="2083012" cy="1461154"/>
          </a:xfrm>
          <a:prstGeom prst="cloud">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rPr>
              <a:t>Negative sleep associations</a:t>
            </a:r>
          </a:p>
        </p:txBody>
      </p:sp>
      <p:sp>
        <p:nvSpPr>
          <p:cNvPr id="16" name="Cloud 15">
            <a:extLst>
              <a:ext uri="{FF2B5EF4-FFF2-40B4-BE49-F238E27FC236}">
                <a16:creationId xmlns:a16="http://schemas.microsoft.com/office/drawing/2014/main" id="{7545653E-B2CF-DFA3-AFD3-7126DC02CA0C}"/>
              </a:ext>
            </a:extLst>
          </p:cNvPr>
          <p:cNvSpPr/>
          <p:nvPr/>
        </p:nvSpPr>
        <p:spPr>
          <a:xfrm>
            <a:off x="2565724" y="1822119"/>
            <a:ext cx="2083012" cy="1461154"/>
          </a:xfrm>
          <a:prstGeom prst="cloud">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Nightmares/Night terrors</a:t>
            </a:r>
          </a:p>
        </p:txBody>
      </p:sp>
      <p:pic>
        <p:nvPicPr>
          <p:cNvPr id="3" name="Picture 2">
            <a:extLst>
              <a:ext uri="{FF2B5EF4-FFF2-40B4-BE49-F238E27FC236}">
                <a16:creationId xmlns:a16="http://schemas.microsoft.com/office/drawing/2014/main" id="{D4600CEE-18B9-3AF3-819D-D86ABB97657A}"/>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8184" b="89770" l="3106" r="93789">
                        <a14:foregroundMark x1="9627" y1="11253" x2="29193" y2="11509"/>
                        <a14:foregroundMark x1="29193" y1="11509" x2="52795" y2="17903"/>
                        <a14:foregroundMark x1="52795" y1="17903" x2="60870" y2="72123"/>
                        <a14:foregroundMark x1="60870" y1="72123" x2="48447" y2="85678"/>
                        <a14:foregroundMark x1="48447" y1="85678" x2="18634" y2="88491"/>
                        <a14:foregroundMark x1="18634" y1="88491" x2="9627" y2="39898"/>
                        <a14:foregroundMark x1="86335" y1="29156" x2="86335" y2="29156"/>
                        <a14:foregroundMark x1="85093" y1="28645" x2="84472" y2="25575"/>
                        <a14:foregroundMark x1="87578" y1="25575" x2="93789" y2="27621"/>
                        <a14:foregroundMark x1="85714" y1="56522" x2="85714" y2="56522"/>
                        <a14:foregroundMark x1="42547" y1="9207" x2="11491" y2="10486"/>
                        <a14:foregroundMark x1="11491" y1="10486" x2="3416" y2="28900"/>
                        <a14:foregroundMark x1="3416" y1="28900" x2="3416" y2="36317"/>
                        <a14:foregroundMark x1="58696" y1="8184" x2="35714" y2="8696"/>
                        <a14:foregroundMark x1="61801" y1="14322" x2="62422" y2="10742"/>
                        <a14:foregroundMark x1="25776" y1="45013" x2="24534" y2="50128"/>
                        <a14:foregroundMark x1="85093" y1="20460" x2="83230" y2="31714"/>
                        <a14:foregroundMark x1="81366" y1="73913" x2="84472" y2="52941"/>
                        <a14:foregroundMark x1="84472" y1="52941" x2="85714" y2="51151"/>
                        <a14:foregroundMark x1="93168" y1="23018" x2="84472" y2="25575"/>
                        <a14:backgroundMark x1="84472" y1="8696" x2="84472" y2="8696"/>
                        <a14:backgroundMark x1="81366" y1="8696" x2="94410" y2="14322"/>
                      </a14:backgroundRemoval>
                    </a14:imgEffect>
                  </a14:imgLayer>
                </a14:imgProps>
              </a:ext>
            </a:extLst>
          </a:blip>
          <a:stretch>
            <a:fillRect/>
          </a:stretch>
        </p:blipFill>
        <p:spPr>
          <a:xfrm>
            <a:off x="4763176" y="1481780"/>
            <a:ext cx="2593283" cy="314898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7" name="Graphic 16" descr="Sleep with solid fill">
            <a:extLst>
              <a:ext uri="{FF2B5EF4-FFF2-40B4-BE49-F238E27FC236}">
                <a16:creationId xmlns:a16="http://schemas.microsoft.com/office/drawing/2014/main" id="{1067C94F-FF5A-52BE-D9E8-688657E36420}"/>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1060292" y="1580398"/>
            <a:ext cx="914400" cy="914400"/>
          </a:xfrm>
          <a:prstGeom prst="rect">
            <a:avLst/>
          </a:prstGeom>
        </p:spPr>
      </p:pic>
      <p:pic>
        <p:nvPicPr>
          <p:cNvPr id="19" name="Graphic 18" descr="Snooze with solid fill">
            <a:extLst>
              <a:ext uri="{FF2B5EF4-FFF2-40B4-BE49-F238E27FC236}">
                <a16:creationId xmlns:a16="http://schemas.microsoft.com/office/drawing/2014/main" id="{C2330736-A637-FE83-A46D-84680198930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52918" y="898062"/>
            <a:ext cx="914400" cy="914400"/>
          </a:xfrm>
          <a:prstGeom prst="rect">
            <a:avLst/>
          </a:prstGeom>
        </p:spPr>
      </p:pic>
      <p:pic>
        <p:nvPicPr>
          <p:cNvPr id="21" name="Graphic 20" descr="Sleep Mask outline">
            <a:extLst>
              <a:ext uri="{FF2B5EF4-FFF2-40B4-BE49-F238E27FC236}">
                <a16:creationId xmlns:a16="http://schemas.microsoft.com/office/drawing/2014/main" id="{CAC16982-31E0-7C39-F5E6-EFEB56BB86EE}"/>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944223" y="4252332"/>
            <a:ext cx="914400" cy="914400"/>
          </a:xfrm>
          <a:prstGeom prst="rect">
            <a:avLst/>
          </a:prstGeom>
        </p:spPr>
      </p:pic>
      <p:pic>
        <p:nvPicPr>
          <p:cNvPr id="30" name="Audio 29">
            <a:hlinkClick r:id="" action="ppaction://media"/>
            <a:extLst>
              <a:ext uri="{FF2B5EF4-FFF2-40B4-BE49-F238E27FC236}">
                <a16:creationId xmlns:a16="http://schemas.microsoft.com/office/drawing/2014/main" id="{2B2B8BEA-DDB2-A46D-EA4E-964393A86F09}"/>
              </a:ext>
            </a:extLst>
          </p:cNvPr>
          <p:cNvPicPr>
            <a:picLocks noChangeAspect="1"/>
          </p:cNvPicPr>
          <p:nvPr>
            <a:audioFile r:link="rId2"/>
            <p:extLst>
              <p:ext uri="{DAA4B4D4-6D71-4841-9C94-3DE7FCFB9230}">
                <p14:media xmlns:p14="http://schemas.microsoft.com/office/powerpoint/2010/main" r:embed="rId1"/>
              </p:ext>
            </p:extLst>
          </p:nvPr>
        </p:nvPicPr>
        <p:blipFill>
          <a:blip r:embed="rId13"/>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655904671"/>
      </p:ext>
    </p:extLst>
  </p:cSld>
  <p:clrMapOvr>
    <a:masterClrMapping/>
  </p:clrMapOvr>
  <mc:AlternateContent xmlns:mc="http://schemas.openxmlformats.org/markup-compatibility/2006" xmlns:p14="http://schemas.microsoft.com/office/powerpoint/2010/main">
    <mc:Choice Requires="p14">
      <p:transition spd="slow" p14:dur="2000" advTm="43658"/>
    </mc:Choice>
    <mc:Fallback xmlns="">
      <p:transition spd="slow" advTm="436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0"/>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0963B-1E94-2584-E1B4-33307892D584}"/>
              </a:ext>
            </a:extLst>
          </p:cNvPr>
          <p:cNvSpPr>
            <a:spLocks noGrp="1"/>
          </p:cNvSpPr>
          <p:nvPr>
            <p:ph type="title"/>
          </p:nvPr>
        </p:nvSpPr>
        <p:spPr/>
        <p:txBody>
          <a:bodyPr/>
          <a:lstStyle/>
          <a:p>
            <a:pPr algn="ctr"/>
            <a:r>
              <a:rPr lang="en-GB" b="1" dirty="0">
                <a:latin typeface="Open Sans" panose="020B0606030504020204" pitchFamily="34" charset="0"/>
                <a:ea typeface="Open Sans" panose="020B0606030504020204" pitchFamily="34" charset="0"/>
                <a:cs typeface="Open Sans" panose="020B0606030504020204" pitchFamily="34" charset="0"/>
              </a:rPr>
              <a:t>How can young people improve their sleep?</a:t>
            </a:r>
          </a:p>
        </p:txBody>
      </p:sp>
      <p:pic>
        <p:nvPicPr>
          <p:cNvPr id="5" name="Picture 7">
            <a:extLst>
              <a:ext uri="{FF2B5EF4-FFF2-40B4-BE49-F238E27FC236}">
                <a16:creationId xmlns:a16="http://schemas.microsoft.com/office/drawing/2014/main" id="{59F6AC11-7402-1F28-AB5C-60CD6DD42B38}"/>
              </a:ext>
            </a:extLst>
          </p:cNvPr>
          <p:cNvPicPr>
            <a:picLocks noGrp="1" noChangeAspect="1"/>
          </p:cNvPicPr>
          <p:nvPr>
            <p:ph sz="half" idx="1"/>
          </p:nvPr>
        </p:nvPicPr>
        <p:blipFill>
          <a:blip r:embed="rId5"/>
          <a:srcRect l="965" b="1746"/>
          <a:stretch>
            <a:fillRect/>
          </a:stretch>
        </p:blipFill>
        <p:spPr>
          <a:xfrm>
            <a:off x="2257086" y="1785899"/>
            <a:ext cx="2920876" cy="3025687"/>
          </a:xfrm>
          <a:prstGeom prst="rect">
            <a:avLst/>
          </a:prstGeom>
        </p:spPr>
      </p:pic>
      <p:pic>
        <p:nvPicPr>
          <p:cNvPr id="7" name="Picture 4">
            <a:extLst>
              <a:ext uri="{FF2B5EF4-FFF2-40B4-BE49-F238E27FC236}">
                <a16:creationId xmlns:a16="http://schemas.microsoft.com/office/drawing/2014/main" id="{A509B8FF-7139-3112-6646-4826ED8DCDE3}"/>
              </a:ext>
            </a:extLst>
          </p:cNvPr>
          <p:cNvPicPr>
            <a:picLocks noGrp="1" noChangeAspect="1"/>
          </p:cNvPicPr>
          <p:nvPr>
            <p:ph sz="half" idx="2"/>
          </p:nvPr>
        </p:nvPicPr>
        <p:blipFill>
          <a:blip r:embed="rId6"/>
          <a:srcRect l="1790" r="1790"/>
          <a:stretch>
            <a:fillRect/>
          </a:stretch>
        </p:blipFill>
        <p:spPr>
          <a:xfrm>
            <a:off x="5177962" y="1785899"/>
            <a:ext cx="5921974" cy="2588076"/>
          </a:xfrm>
          <a:prstGeom prst="rect">
            <a:avLst/>
          </a:prstGeom>
        </p:spPr>
      </p:pic>
      <p:pic>
        <p:nvPicPr>
          <p:cNvPr id="10" name="Audio 9">
            <a:hlinkClick r:id="" action="ppaction://media"/>
            <a:extLst>
              <a:ext uri="{FF2B5EF4-FFF2-40B4-BE49-F238E27FC236}">
                <a16:creationId xmlns:a16="http://schemas.microsoft.com/office/drawing/2014/main" id="{B8100252-B542-A8EA-416E-0685BFDA118D}"/>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201347318"/>
      </p:ext>
    </p:extLst>
  </p:cSld>
  <p:clrMapOvr>
    <a:masterClrMapping/>
  </p:clrMapOvr>
  <mc:AlternateContent xmlns:mc="http://schemas.openxmlformats.org/markup-compatibility/2006" xmlns:p14="http://schemas.microsoft.com/office/powerpoint/2010/main">
    <mc:Choice Requires="p14">
      <p:transition spd="slow" p14:dur="2000" advTm="13382"/>
    </mc:Choice>
    <mc:Fallback xmlns="">
      <p:transition spd="slow" advTm="133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3">
            <a:extLst>
              <a:ext uri="{FF2B5EF4-FFF2-40B4-BE49-F238E27FC236}">
                <a16:creationId xmlns:a16="http://schemas.microsoft.com/office/drawing/2014/main" id="{C713E9C9-26D4-186E-03A2-7A88B5163493}"/>
              </a:ext>
            </a:extLst>
          </p:cNvPr>
          <p:cNvSpPr txBox="1"/>
          <p:nvPr/>
        </p:nvSpPr>
        <p:spPr>
          <a:xfrm>
            <a:off x="389578" y="322719"/>
            <a:ext cx="11412843" cy="1363835"/>
          </a:xfrm>
          <a:prstGeom prst="rect">
            <a:avLst/>
          </a:prstGeom>
        </p:spPr>
        <p:txBody>
          <a:bodyPr wrap="square" lIns="0" tIns="0" rIns="0" bIns="0" rtlCol="0" anchor="t">
            <a:spAutoFit/>
          </a:bodyPr>
          <a:lstStyle/>
          <a:p>
            <a:pPr algn="ctr" defTabSz="609630">
              <a:lnSpc>
                <a:spcPts val="4058"/>
              </a:lnSpc>
            </a:pPr>
            <a:endParaRPr lang="en-US" sz="2899"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ctr" defTabSz="609630">
              <a:lnSpc>
                <a:spcPts val="2767"/>
              </a:lnSpc>
            </a:pPr>
            <a:endParaRPr lang="en-US" sz="2899"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ctr" defTabSz="609630">
              <a:lnSpc>
                <a:spcPts val="4058"/>
              </a:lnSpc>
            </a:pPr>
            <a:endParaRPr lang="en-US" sz="2899" dirty="0">
              <a:solidFill>
                <a:srgbClr val="000000"/>
              </a:solidFill>
              <a:latin typeface="Coming Soon"/>
            </a:endParaRPr>
          </a:p>
        </p:txBody>
      </p:sp>
      <p:pic>
        <p:nvPicPr>
          <p:cNvPr id="6" name="Picture 5">
            <a:extLst>
              <a:ext uri="{FF2B5EF4-FFF2-40B4-BE49-F238E27FC236}">
                <a16:creationId xmlns:a16="http://schemas.microsoft.com/office/drawing/2014/main" id="{EDA5B1C5-4DB6-86A3-A284-0AA49750CD9C}"/>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p:blipFill>
        <p:spPr>
          <a:xfrm>
            <a:off x="863601" y="1686554"/>
            <a:ext cx="2693323" cy="2743200"/>
          </a:xfrm>
          <a:prstGeom prst="rect">
            <a:avLst/>
          </a:prstGeom>
        </p:spPr>
      </p:pic>
      <p:sp>
        <p:nvSpPr>
          <p:cNvPr id="7" name="TextBox 6">
            <a:extLst>
              <a:ext uri="{FF2B5EF4-FFF2-40B4-BE49-F238E27FC236}">
                <a16:creationId xmlns:a16="http://schemas.microsoft.com/office/drawing/2014/main" id="{A61386D4-6E8E-E226-4B4B-BBE229ECA0D6}"/>
              </a:ext>
            </a:extLst>
          </p:cNvPr>
          <p:cNvSpPr txBox="1"/>
          <p:nvPr/>
        </p:nvSpPr>
        <p:spPr>
          <a:xfrm>
            <a:off x="3815450" y="1633518"/>
            <a:ext cx="8294254" cy="3990964"/>
          </a:xfrm>
          <a:prstGeom prst="rect">
            <a:avLst/>
          </a:prstGeom>
          <a:noFill/>
        </p:spPr>
        <p:txBody>
          <a:bodyPr wrap="square">
            <a:spAutoFit/>
          </a:bodyPr>
          <a:lstStyle/>
          <a:p>
            <a:pPr marL="304815" indent="-304815" defTabSz="609630">
              <a:spcBef>
                <a:spcPts val="600"/>
              </a:spcBef>
              <a:buFont typeface="Arial" panose="020B0604020202020204" pitchFamily="34" charset="0"/>
              <a:buChar char="•"/>
              <a:defRPr/>
            </a:pPr>
            <a:r>
              <a:rPr lang="en-GB" sz="2800" dirty="0">
                <a:solidFill>
                  <a:prstClr val="black"/>
                </a:solidFill>
                <a:latin typeface="Open Sans" panose="020B0606030504020204" pitchFamily="34" charset="0"/>
                <a:ea typeface="Open Sans" panose="020B0606030504020204" pitchFamily="34" charset="0"/>
                <a:cs typeface="Open Sans" panose="020B0606030504020204" pitchFamily="34" charset="0"/>
              </a:rPr>
              <a:t>Try and go to bed and wake up at the same time every day.</a:t>
            </a:r>
          </a:p>
          <a:p>
            <a:pPr marL="304815" indent="-304815" defTabSz="609630">
              <a:spcBef>
                <a:spcPts val="600"/>
              </a:spcBef>
              <a:buFont typeface="Arial" panose="020B0604020202020204" pitchFamily="34" charset="0"/>
              <a:buChar char="•"/>
              <a:defRPr/>
            </a:pPr>
            <a:r>
              <a:rPr lang="en-GB" sz="2800" dirty="0">
                <a:solidFill>
                  <a:prstClr val="black"/>
                </a:solidFill>
                <a:latin typeface="Open Sans" panose="020B0606030504020204" pitchFamily="34" charset="0"/>
                <a:ea typeface="Open Sans" panose="020B0606030504020204" pitchFamily="34" charset="0"/>
                <a:cs typeface="Open Sans" panose="020B0606030504020204" pitchFamily="34" charset="0"/>
              </a:rPr>
              <a:t>Create a relaxing bedtime routine. </a:t>
            </a:r>
          </a:p>
          <a:p>
            <a:pPr marL="304815" indent="-304815" defTabSz="609630">
              <a:spcBef>
                <a:spcPts val="600"/>
              </a:spcBef>
              <a:buFont typeface="Arial" panose="020B0604020202020204" pitchFamily="34" charset="0"/>
              <a:buChar char="•"/>
              <a:defRPr/>
            </a:pPr>
            <a:r>
              <a:rPr lang="en-GB" sz="2800" dirty="0">
                <a:solidFill>
                  <a:prstClr val="black"/>
                </a:solidFill>
                <a:latin typeface="Open Sans" panose="020B0606030504020204" pitchFamily="34" charset="0"/>
                <a:ea typeface="Open Sans" panose="020B0606030504020204" pitchFamily="34" charset="0"/>
                <a:cs typeface="Open Sans" panose="020B0606030504020204" pitchFamily="34" charset="0"/>
              </a:rPr>
              <a:t>Avoid eating a big meal just before bed. </a:t>
            </a:r>
          </a:p>
          <a:p>
            <a:pPr marL="304815" indent="-304815" defTabSz="609630">
              <a:spcBef>
                <a:spcPts val="600"/>
              </a:spcBef>
              <a:buFont typeface="Arial" panose="020B0604020202020204" pitchFamily="34" charset="0"/>
              <a:buChar char="•"/>
              <a:defRPr/>
            </a:pPr>
            <a:r>
              <a:rPr lang="en-GB" sz="2800" dirty="0">
                <a:solidFill>
                  <a:prstClr val="black"/>
                </a:solidFill>
                <a:latin typeface="Open Sans" panose="020B0606030504020204" pitchFamily="34" charset="0"/>
                <a:ea typeface="Open Sans" panose="020B0606030504020204" pitchFamily="34" charset="0"/>
                <a:cs typeface="Open Sans" panose="020B0606030504020204" pitchFamily="34" charset="0"/>
              </a:rPr>
              <a:t>If they can’t sleep, suggest they get up and do something relaxing.</a:t>
            </a:r>
          </a:p>
          <a:p>
            <a:pPr marL="304815" indent="-304815" defTabSz="609630">
              <a:spcBef>
                <a:spcPts val="600"/>
              </a:spcBef>
              <a:buFont typeface="Arial" panose="020B0604020202020204" pitchFamily="34" charset="0"/>
              <a:buChar char="•"/>
              <a:defRPr/>
            </a:pPr>
            <a:r>
              <a:rPr lang="en-GB" sz="2800" dirty="0">
                <a:solidFill>
                  <a:prstClr val="black"/>
                </a:solidFill>
                <a:latin typeface="Open Sans" panose="020B0606030504020204" pitchFamily="34" charset="0"/>
                <a:ea typeface="Open Sans" panose="020B0606030504020204" pitchFamily="34" charset="0"/>
                <a:cs typeface="Open Sans" panose="020B0606030504020204" pitchFamily="34" charset="0"/>
              </a:rPr>
              <a:t>Limit naps to 20-30 minutes a day. </a:t>
            </a:r>
          </a:p>
          <a:p>
            <a:pPr defTabSz="609630">
              <a:defRPr/>
            </a:pPr>
            <a:endParaRPr lang="en-GB" sz="1867"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a:p>
            <a:pPr defTabSz="609630"/>
            <a:endParaRPr lang="en-GB" sz="1867" dirty="0">
              <a:solidFill>
                <a:prstClr val="black"/>
              </a:solidFill>
              <a:latin typeface="Open Sans" panose="020B0606030504020204" pitchFamily="34" charset="0"/>
              <a:ea typeface="Open Sans" panose="020B0606030504020204" pitchFamily="34" charset="0"/>
              <a:cs typeface="Open Sans" panose="020B0606030504020204" pitchFamily="34" charset="0"/>
            </a:endParaRPr>
          </a:p>
        </p:txBody>
      </p:sp>
      <p:sp>
        <p:nvSpPr>
          <p:cNvPr id="8" name="TextBox 7">
            <a:extLst>
              <a:ext uri="{FF2B5EF4-FFF2-40B4-BE49-F238E27FC236}">
                <a16:creationId xmlns:a16="http://schemas.microsoft.com/office/drawing/2014/main" id="{E6A24B9B-713D-0D63-F983-F19EFE1B1D38}"/>
              </a:ext>
            </a:extLst>
          </p:cNvPr>
          <p:cNvSpPr txBox="1"/>
          <p:nvPr/>
        </p:nvSpPr>
        <p:spPr>
          <a:xfrm>
            <a:off x="478364" y="482296"/>
            <a:ext cx="9573940" cy="646331"/>
          </a:xfrm>
          <a:prstGeom prst="rect">
            <a:avLst/>
          </a:prstGeom>
          <a:noFill/>
        </p:spPr>
        <p:txBody>
          <a:bodyPr wrap="square" rtlCol="0">
            <a:spAutoFit/>
          </a:bodyPr>
          <a:lstStyle/>
          <a:p>
            <a:r>
              <a:rPr lang="en-GB" sz="3600" b="1" dirty="0">
                <a:latin typeface="Open Sans" panose="020B0606030504020204" pitchFamily="34" charset="0"/>
                <a:ea typeface="Open Sans" panose="020B0606030504020204" pitchFamily="34" charset="0"/>
                <a:cs typeface="Open Sans" panose="020B0606030504020204" pitchFamily="34" charset="0"/>
              </a:rPr>
              <a:t>Tip 1: Follow a calming bedtime routine</a:t>
            </a:r>
          </a:p>
        </p:txBody>
      </p:sp>
      <p:pic>
        <p:nvPicPr>
          <p:cNvPr id="31" name="Audio 30">
            <a:hlinkClick r:id="" action="ppaction://media"/>
            <a:extLst>
              <a:ext uri="{FF2B5EF4-FFF2-40B4-BE49-F238E27FC236}">
                <a16:creationId xmlns:a16="http://schemas.microsoft.com/office/drawing/2014/main" id="{6CFBC12F-2C76-0A74-3011-AAB35C69D00C}"/>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972770909"/>
      </p:ext>
    </p:extLst>
  </p:cSld>
  <p:clrMapOvr>
    <a:masterClrMapping/>
  </p:clrMapOvr>
  <mc:AlternateContent xmlns:mc="http://schemas.openxmlformats.org/markup-compatibility/2006" xmlns:p14="http://schemas.microsoft.com/office/powerpoint/2010/main">
    <mc:Choice Requires="p14">
      <p:transition spd="slow" p14:dur="2000" advTm="85860"/>
    </mc:Choice>
    <mc:Fallback xmlns="">
      <p:transition spd="slow" advTm="858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1"/>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3">
            <a:extLst>
              <a:ext uri="{FF2B5EF4-FFF2-40B4-BE49-F238E27FC236}">
                <a16:creationId xmlns:a16="http://schemas.microsoft.com/office/drawing/2014/main" id="{1002A829-2DFB-C40E-16E5-FE9157C01B77}"/>
              </a:ext>
            </a:extLst>
          </p:cNvPr>
          <p:cNvSpPr txBox="1"/>
          <p:nvPr/>
        </p:nvSpPr>
        <p:spPr>
          <a:xfrm>
            <a:off x="-122758" y="-163140"/>
            <a:ext cx="11412843" cy="1390765"/>
          </a:xfrm>
          <a:prstGeom prst="rect">
            <a:avLst/>
          </a:prstGeom>
        </p:spPr>
        <p:txBody>
          <a:bodyPr wrap="square" lIns="0" tIns="0" rIns="0" bIns="0" rtlCol="0" anchor="t">
            <a:spAutoFit/>
          </a:bodyPr>
          <a:lstStyle/>
          <a:p>
            <a:pPr algn="ctr" defTabSz="609630">
              <a:lnSpc>
                <a:spcPts val="4058"/>
              </a:lnSpc>
            </a:pPr>
            <a:endParaRPr lang="en-US" sz="2899" dirty="0">
              <a:solidFill>
                <a:srgbClr val="000000"/>
              </a:solidFill>
              <a:latin typeface="Arial" panose="020B0604020202020204" pitchFamily="34" charset="0"/>
              <a:ea typeface="Open Sans" panose="020B0606030504020204" pitchFamily="34" charset="0"/>
              <a:cs typeface="Arial" panose="020B0604020202020204" pitchFamily="34" charset="0"/>
            </a:endParaRPr>
          </a:p>
          <a:p>
            <a:pPr algn="ctr" defTabSz="609630">
              <a:lnSpc>
                <a:spcPts val="2767"/>
              </a:lnSpc>
            </a:pPr>
            <a:endParaRPr lang="en-US" sz="2899" dirty="0">
              <a:solidFill>
                <a:srgbClr val="000000"/>
              </a:solidFill>
              <a:latin typeface="Arial" panose="020B0604020202020204" pitchFamily="34" charset="0"/>
              <a:ea typeface="Open Sans" panose="020B0606030504020204" pitchFamily="34" charset="0"/>
              <a:cs typeface="Arial" panose="020B0604020202020204" pitchFamily="34" charset="0"/>
            </a:endParaRPr>
          </a:p>
          <a:p>
            <a:pPr algn="ctr" defTabSz="609630">
              <a:lnSpc>
                <a:spcPts val="4058"/>
              </a:lnSpc>
            </a:pPr>
            <a:endParaRPr lang="en-US" sz="2899" dirty="0">
              <a:solidFill>
                <a:srgbClr val="000000"/>
              </a:solidFill>
              <a:latin typeface="Arial" panose="020B0604020202020204" pitchFamily="34" charset="0"/>
              <a:cs typeface="Arial" panose="020B0604020202020204" pitchFamily="34" charset="0"/>
            </a:endParaRPr>
          </a:p>
        </p:txBody>
      </p:sp>
      <p:sp>
        <p:nvSpPr>
          <p:cNvPr id="6" name="TextBox 4">
            <a:extLst>
              <a:ext uri="{FF2B5EF4-FFF2-40B4-BE49-F238E27FC236}">
                <a16:creationId xmlns:a16="http://schemas.microsoft.com/office/drawing/2014/main" id="{9799D829-4F91-1B35-C41B-E8D423BE0FAF}"/>
              </a:ext>
            </a:extLst>
          </p:cNvPr>
          <p:cNvSpPr txBox="1"/>
          <p:nvPr/>
        </p:nvSpPr>
        <p:spPr>
          <a:xfrm>
            <a:off x="515258" y="67948"/>
            <a:ext cx="10914742" cy="924677"/>
          </a:xfrm>
          <a:prstGeom prst="rect">
            <a:avLst/>
          </a:prstGeom>
        </p:spPr>
        <p:txBody>
          <a:bodyPr wrap="square" lIns="0" tIns="0" rIns="0" bIns="0" rtlCol="0" anchor="t">
            <a:spAutoFit/>
          </a:bodyPr>
          <a:lstStyle/>
          <a:p>
            <a:pPr defTabSz="609630">
              <a:lnSpc>
                <a:spcPts val="8400"/>
              </a:lnSpc>
            </a:pPr>
            <a:r>
              <a:rPr lang="en-US" sz="4000" b="1" dirty="0">
                <a:latin typeface="Arial" panose="020B0604020202020204" pitchFamily="34" charset="0"/>
                <a:ea typeface="Open Sans" panose="020B0606030504020204" pitchFamily="34" charset="0"/>
                <a:cs typeface="Arial" panose="020B0604020202020204" pitchFamily="34" charset="0"/>
              </a:rPr>
              <a:t>Tip 2: Create a sleep-friendly bedroom</a:t>
            </a:r>
          </a:p>
        </p:txBody>
      </p:sp>
      <p:sp>
        <p:nvSpPr>
          <p:cNvPr id="7" name="TextBox 6">
            <a:extLst>
              <a:ext uri="{FF2B5EF4-FFF2-40B4-BE49-F238E27FC236}">
                <a16:creationId xmlns:a16="http://schemas.microsoft.com/office/drawing/2014/main" id="{0A134D5D-DC88-75E5-7885-41AC50E42770}"/>
              </a:ext>
            </a:extLst>
          </p:cNvPr>
          <p:cNvSpPr txBox="1"/>
          <p:nvPr/>
        </p:nvSpPr>
        <p:spPr>
          <a:xfrm>
            <a:off x="4707905" y="530286"/>
            <a:ext cx="7705768" cy="3826689"/>
          </a:xfrm>
          <a:prstGeom prst="rect">
            <a:avLst/>
          </a:prstGeom>
          <a:noFill/>
        </p:spPr>
        <p:txBody>
          <a:bodyPr wrap="square">
            <a:spAutoFit/>
          </a:bodyPr>
          <a:lstStyle/>
          <a:p>
            <a:pPr algn="ctr" defTabSz="609630">
              <a:lnSpc>
                <a:spcPts val="3173"/>
              </a:lnSpc>
              <a:defRPr/>
            </a:pPr>
            <a:endParaRPr lang="en-GB" sz="2266" dirty="0">
              <a:solidFill>
                <a:srgbClr val="FFFFFF"/>
              </a:solidFill>
              <a:latin typeface="Arial" panose="020B0604020202020204" pitchFamily="34" charset="0"/>
              <a:cs typeface="Arial" panose="020B0604020202020204" pitchFamily="34" charset="0"/>
            </a:endParaRPr>
          </a:p>
          <a:p>
            <a:pPr algn="ctr" defTabSz="609630">
              <a:lnSpc>
                <a:spcPts val="3173"/>
              </a:lnSpc>
              <a:defRPr/>
            </a:pPr>
            <a:r>
              <a:rPr lang="en-GB" sz="2266" dirty="0">
                <a:solidFill>
                  <a:srgbClr val="FFFFFF"/>
                </a:solidFill>
                <a:latin typeface="Arial" panose="020B0604020202020204" pitchFamily="34" charset="0"/>
                <a:cs typeface="Arial" panose="020B0604020202020204" pitchFamily="34" charset="0"/>
              </a:rPr>
              <a:t>Keeping your bedroom calm and</a:t>
            </a:r>
            <a:endParaRPr lang="en-US" sz="2266" dirty="0">
              <a:solidFill>
                <a:prstClr val="black"/>
              </a:solidFill>
              <a:latin typeface="Arial" panose="020B0604020202020204" pitchFamily="34" charset="0"/>
              <a:ea typeface="Open Sans" panose="020B0606030504020204" pitchFamily="34" charset="0"/>
              <a:cs typeface="Arial" panose="020B0604020202020204" pitchFamily="34" charset="0"/>
            </a:endParaRPr>
          </a:p>
          <a:p>
            <a:pPr algn="ctr" defTabSz="609630">
              <a:defRPr/>
            </a:pPr>
            <a:endParaRPr lang="en-US" sz="2400" dirty="0">
              <a:solidFill>
                <a:prstClr val="black"/>
              </a:solidFill>
              <a:latin typeface="Arial" panose="020B0604020202020204" pitchFamily="34" charset="0"/>
              <a:ea typeface="Open Sans" panose="020B0606030504020204" pitchFamily="34" charset="0"/>
              <a:cs typeface="Arial" panose="020B0604020202020204" pitchFamily="34" charset="0"/>
            </a:endParaRPr>
          </a:p>
          <a:p>
            <a:pPr marL="304815" indent="-304815" defTabSz="609630">
              <a:lnSpc>
                <a:spcPts val="3173"/>
              </a:lnSpc>
              <a:buFont typeface="Arial" panose="020B0604020202020204" pitchFamily="34" charset="0"/>
              <a:buChar char="•"/>
              <a:defRPr/>
            </a:pPr>
            <a:r>
              <a:rPr lang="en-US" sz="2800" dirty="0">
                <a:solidFill>
                  <a:prstClr val="black"/>
                </a:solidFill>
                <a:latin typeface="Arial" panose="020B0604020202020204" pitchFamily="34" charset="0"/>
                <a:ea typeface="Open Sans" panose="020B0606030504020204" pitchFamily="34" charset="0"/>
                <a:cs typeface="Arial" panose="020B0604020202020204" pitchFamily="34" charset="0"/>
              </a:rPr>
              <a:t>Keep the bedroom tidy and clutter free.</a:t>
            </a:r>
          </a:p>
          <a:p>
            <a:pPr marL="304815" indent="-304815" defTabSz="609630">
              <a:lnSpc>
                <a:spcPts val="3173"/>
              </a:lnSpc>
              <a:buFont typeface="Arial" panose="020B0604020202020204" pitchFamily="34" charset="0"/>
              <a:buChar char="•"/>
              <a:defRPr/>
            </a:pPr>
            <a:endParaRPr lang="en-US" sz="2800" dirty="0">
              <a:solidFill>
                <a:prstClr val="black"/>
              </a:solidFill>
              <a:latin typeface="Arial" panose="020B0604020202020204" pitchFamily="34" charset="0"/>
              <a:ea typeface="Open Sans" panose="020B0606030504020204" pitchFamily="34" charset="0"/>
              <a:cs typeface="Arial" panose="020B0604020202020204" pitchFamily="34" charset="0"/>
            </a:endParaRPr>
          </a:p>
          <a:p>
            <a:pPr marL="304815" indent="-304815" defTabSz="609630">
              <a:buFont typeface="Arial" panose="020B0604020202020204" pitchFamily="34" charset="0"/>
              <a:buChar char="•"/>
              <a:defRPr/>
            </a:pPr>
            <a:r>
              <a:rPr lang="en-US" sz="2800" dirty="0">
                <a:solidFill>
                  <a:prstClr val="black"/>
                </a:solidFill>
                <a:latin typeface="Arial" panose="020B0604020202020204" pitchFamily="34" charset="0"/>
                <a:ea typeface="Open Sans" panose="020B0606030504020204" pitchFamily="34" charset="0"/>
                <a:cs typeface="Arial" panose="020B0604020202020204" pitchFamily="34" charset="0"/>
              </a:rPr>
              <a:t>Avoid extreme temperatures in their bedroom.</a:t>
            </a:r>
          </a:p>
          <a:p>
            <a:pPr marL="304815" indent="-304815" defTabSz="609630">
              <a:buFont typeface="Arial" panose="020B0604020202020204" pitchFamily="34" charset="0"/>
              <a:buChar char="•"/>
              <a:defRPr/>
            </a:pPr>
            <a:endParaRPr lang="en-US" sz="2800" dirty="0">
              <a:solidFill>
                <a:prstClr val="black"/>
              </a:solidFill>
              <a:latin typeface="Arial" panose="020B0604020202020204" pitchFamily="34" charset="0"/>
              <a:ea typeface="Open Sans" panose="020B0606030504020204" pitchFamily="34" charset="0"/>
              <a:cs typeface="Arial" panose="020B0604020202020204" pitchFamily="34" charset="0"/>
            </a:endParaRPr>
          </a:p>
          <a:p>
            <a:pPr marL="304815" indent="-304815" defTabSz="609630">
              <a:buFont typeface="Arial" panose="020B0604020202020204" pitchFamily="34" charset="0"/>
              <a:buChar char="•"/>
              <a:defRPr/>
            </a:pPr>
            <a:r>
              <a:rPr lang="en-US" sz="2800" dirty="0">
                <a:solidFill>
                  <a:prstClr val="black"/>
                </a:solidFill>
                <a:latin typeface="Arial" panose="020B0604020202020204" pitchFamily="34" charset="0"/>
                <a:ea typeface="Open Sans" panose="020B0606030504020204" pitchFamily="34" charset="0"/>
                <a:cs typeface="Arial" panose="020B0604020202020204" pitchFamily="34" charset="0"/>
              </a:rPr>
              <a:t>Keep the bedroom as dark as possible.</a:t>
            </a:r>
            <a:endParaRPr lang="en-GB" sz="2800" dirty="0">
              <a:solidFill>
                <a:prstClr val="black"/>
              </a:solidFill>
              <a:latin typeface="Arial" panose="020B0604020202020204" pitchFamily="34" charset="0"/>
              <a:ea typeface="Open Sans" panose="020B0606030504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DDEC6F8E-6356-E445-7C71-76626DF11425}"/>
              </a:ext>
            </a:extLst>
          </p:cNvPr>
          <p:cNvPicPr>
            <a:picLocks noChangeAspect="1"/>
          </p:cNvPicPr>
          <p:nvPr/>
        </p:nvPicPr>
        <p:blipFill>
          <a:blip r:embed="rId5"/>
          <a:stretch>
            <a:fillRect/>
          </a:stretch>
        </p:blipFill>
        <p:spPr>
          <a:xfrm>
            <a:off x="265877" y="1888757"/>
            <a:ext cx="4085210" cy="2336879"/>
          </a:xfrm>
          <a:prstGeom prst="rect">
            <a:avLst/>
          </a:prstGeom>
        </p:spPr>
      </p:pic>
      <p:pic>
        <p:nvPicPr>
          <p:cNvPr id="29" name="Audio 28">
            <a:hlinkClick r:id="" action="ppaction://media"/>
            <a:extLst>
              <a:ext uri="{FF2B5EF4-FFF2-40B4-BE49-F238E27FC236}">
                <a16:creationId xmlns:a16="http://schemas.microsoft.com/office/drawing/2014/main" id="{C1748452-B53A-035A-5BD7-66155338520A}"/>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297698300"/>
      </p:ext>
    </p:extLst>
  </p:cSld>
  <p:clrMapOvr>
    <a:masterClrMapping/>
  </p:clrMapOvr>
  <mc:AlternateContent xmlns:mc="http://schemas.openxmlformats.org/markup-compatibility/2006" xmlns:p14="http://schemas.microsoft.com/office/powerpoint/2010/main">
    <mc:Choice Requires="p14">
      <p:transition spd="slow" p14:dur="2000" advTm="52354"/>
    </mc:Choice>
    <mc:Fallback xmlns="">
      <p:transition spd="slow" advTm="523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9"/>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3">
            <a:extLst>
              <a:ext uri="{FF2B5EF4-FFF2-40B4-BE49-F238E27FC236}">
                <a16:creationId xmlns:a16="http://schemas.microsoft.com/office/drawing/2014/main" id="{E3EA27F1-AE1A-6210-E2DE-CFC6AA686C04}"/>
              </a:ext>
            </a:extLst>
          </p:cNvPr>
          <p:cNvSpPr txBox="1"/>
          <p:nvPr/>
        </p:nvSpPr>
        <p:spPr>
          <a:xfrm>
            <a:off x="624884" y="168625"/>
            <a:ext cx="11412843" cy="1363835"/>
          </a:xfrm>
          <a:prstGeom prst="rect">
            <a:avLst/>
          </a:prstGeom>
        </p:spPr>
        <p:txBody>
          <a:bodyPr wrap="square" lIns="0" tIns="0" rIns="0" bIns="0" rtlCol="0" anchor="t">
            <a:spAutoFit/>
          </a:bodyPr>
          <a:lstStyle/>
          <a:p>
            <a:pPr algn="ctr" defTabSz="609630">
              <a:lnSpc>
                <a:spcPts val="4058"/>
              </a:lnSpc>
            </a:pPr>
            <a:endParaRPr lang="en-US" sz="2899"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ctr" defTabSz="609630">
              <a:lnSpc>
                <a:spcPts val="2767"/>
              </a:lnSpc>
            </a:pPr>
            <a:endParaRPr lang="en-US" sz="2899"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ctr" defTabSz="609630">
              <a:lnSpc>
                <a:spcPts val="4058"/>
              </a:lnSpc>
            </a:pPr>
            <a:endParaRPr lang="en-US" sz="2899" dirty="0">
              <a:solidFill>
                <a:srgbClr val="000000"/>
              </a:solidFill>
              <a:latin typeface="Coming Soon"/>
            </a:endParaRPr>
          </a:p>
        </p:txBody>
      </p:sp>
      <p:sp>
        <p:nvSpPr>
          <p:cNvPr id="6" name="TextBox 4">
            <a:extLst>
              <a:ext uri="{FF2B5EF4-FFF2-40B4-BE49-F238E27FC236}">
                <a16:creationId xmlns:a16="http://schemas.microsoft.com/office/drawing/2014/main" id="{8C6C836F-A6A5-867C-04B6-B037A19B35AE}"/>
              </a:ext>
            </a:extLst>
          </p:cNvPr>
          <p:cNvSpPr txBox="1"/>
          <p:nvPr/>
        </p:nvSpPr>
        <p:spPr>
          <a:xfrm>
            <a:off x="389578" y="330201"/>
            <a:ext cx="11412843" cy="615553"/>
          </a:xfrm>
          <a:prstGeom prst="rect">
            <a:avLst/>
          </a:prstGeom>
        </p:spPr>
        <p:txBody>
          <a:bodyPr wrap="square" lIns="0" tIns="0" rIns="0" bIns="0" rtlCol="0" anchor="t">
            <a:spAutoFit/>
          </a:bodyPr>
          <a:lstStyle/>
          <a:p>
            <a:pPr defTabSz="609630"/>
            <a:r>
              <a:rPr lang="en-US" sz="4000" b="1" dirty="0">
                <a:latin typeface="Arial" panose="020B0604020202020204" pitchFamily="34" charset="0"/>
                <a:ea typeface="Open Sans Extra Bold" panose="020B0604020202020204" charset="0"/>
                <a:cs typeface="Arial" panose="020B0604020202020204" pitchFamily="34" charset="0"/>
              </a:rPr>
              <a:t>Tip 3: Come off devices an hour before bed</a:t>
            </a:r>
          </a:p>
        </p:txBody>
      </p:sp>
      <p:sp>
        <p:nvSpPr>
          <p:cNvPr id="9" name="TextBox 8">
            <a:extLst>
              <a:ext uri="{FF2B5EF4-FFF2-40B4-BE49-F238E27FC236}">
                <a16:creationId xmlns:a16="http://schemas.microsoft.com/office/drawing/2014/main" id="{AF0BABFD-B9DA-FE02-38C9-06CB4CECBF9F}"/>
              </a:ext>
            </a:extLst>
          </p:cNvPr>
          <p:cNvSpPr txBox="1"/>
          <p:nvPr/>
        </p:nvSpPr>
        <p:spPr>
          <a:xfrm>
            <a:off x="4024216" y="1372052"/>
            <a:ext cx="7542900" cy="3129190"/>
          </a:xfrm>
          <a:prstGeom prst="rect">
            <a:avLst/>
          </a:prstGeom>
          <a:noFill/>
        </p:spPr>
        <p:txBody>
          <a:bodyPr wrap="square">
            <a:spAutoFit/>
          </a:bodyPr>
          <a:lstStyle/>
          <a:p>
            <a:pPr algn="ctr" defTabSz="609630">
              <a:lnSpc>
                <a:spcPts val="3173"/>
              </a:lnSpc>
              <a:defRPr/>
            </a:pPr>
            <a:endParaRPr lang="en-GB" sz="2266" b="1" dirty="0">
              <a:solidFill>
                <a:srgbClr val="FFFFFF"/>
              </a:solidFill>
              <a:latin typeface="Arial" panose="020B0604020202020204" pitchFamily="34" charset="0"/>
              <a:ea typeface="Open Sans" panose="020B0606030504020204" pitchFamily="34" charset="0"/>
              <a:cs typeface="Arial" panose="020B0604020202020204" pitchFamily="34" charset="0"/>
            </a:endParaRPr>
          </a:p>
          <a:p>
            <a:pPr algn="ctr" defTabSz="609630">
              <a:lnSpc>
                <a:spcPts val="3173"/>
              </a:lnSpc>
              <a:defRPr/>
            </a:pPr>
            <a:r>
              <a:rPr lang="en-GB" sz="2800" b="1" dirty="0">
                <a:solidFill>
                  <a:srgbClr val="FFFFFF"/>
                </a:solidFill>
                <a:latin typeface="Arial" panose="020B0604020202020204" pitchFamily="34" charset="0"/>
                <a:ea typeface="Open Sans" panose="020B0606030504020204" pitchFamily="34" charset="0"/>
                <a:cs typeface="Arial" panose="020B0604020202020204" pitchFamily="34" charset="0"/>
              </a:rPr>
              <a:t>K</a:t>
            </a:r>
          </a:p>
          <a:p>
            <a:pPr marL="342900" indent="-342900" defTabSz="609630">
              <a:lnSpc>
                <a:spcPts val="3173"/>
              </a:lnSpc>
              <a:buFont typeface="Arial" panose="020B0604020202020204" pitchFamily="34" charset="0"/>
              <a:buChar char="•"/>
              <a:defRPr/>
            </a:pPr>
            <a:r>
              <a:rPr lang="en-US" sz="2800" dirty="0">
                <a:solidFill>
                  <a:prstClr val="black"/>
                </a:solidFill>
                <a:latin typeface="Arial" panose="020B0604020202020204" pitchFamily="34" charset="0"/>
                <a:ea typeface="Open Sans" panose="020B0606030504020204" pitchFamily="34" charset="0"/>
                <a:cs typeface="Arial" panose="020B0604020202020204" pitchFamily="34" charset="0"/>
              </a:rPr>
              <a:t>Blue light from screens can mimic daylight.</a:t>
            </a:r>
          </a:p>
          <a:p>
            <a:pPr defTabSz="609630">
              <a:lnSpc>
                <a:spcPts val="3173"/>
              </a:lnSpc>
              <a:defRPr/>
            </a:pPr>
            <a:endParaRPr lang="en-US" sz="2800" dirty="0">
              <a:solidFill>
                <a:prstClr val="black"/>
              </a:solidFill>
              <a:latin typeface="Arial" panose="020B0604020202020204" pitchFamily="34" charset="0"/>
              <a:ea typeface="Open Sans" panose="020B0606030504020204" pitchFamily="34" charset="0"/>
              <a:cs typeface="Arial" panose="020B0604020202020204" pitchFamily="34" charset="0"/>
            </a:endParaRPr>
          </a:p>
          <a:p>
            <a:pPr marL="342900" indent="-342900" defTabSz="609630">
              <a:lnSpc>
                <a:spcPts val="3173"/>
              </a:lnSpc>
              <a:buFont typeface="Arial" panose="020B0604020202020204" pitchFamily="34" charset="0"/>
              <a:buChar char="•"/>
              <a:defRPr/>
            </a:pPr>
            <a:r>
              <a:rPr lang="en-US" sz="2800" dirty="0">
                <a:solidFill>
                  <a:prstClr val="black"/>
                </a:solidFill>
                <a:latin typeface="Arial" panose="020B0604020202020204" pitchFamily="34" charset="0"/>
                <a:ea typeface="Open Sans" panose="020B0606030504020204" pitchFamily="34" charset="0"/>
                <a:cs typeface="Arial" panose="020B0604020202020204" pitchFamily="34" charset="0"/>
              </a:rPr>
              <a:t>This can affect the production of melatonin, making it harder to get to sleep. </a:t>
            </a:r>
          </a:p>
          <a:p>
            <a:pPr defTabSz="609630">
              <a:defRPr/>
            </a:pPr>
            <a:endParaRPr lang="en-GB" sz="1867" dirty="0">
              <a:solidFill>
                <a:prstClr val="black"/>
              </a:solidFill>
              <a:latin typeface="Arial" panose="020B0604020202020204" pitchFamily="34" charset="0"/>
              <a:ea typeface="Open Sans" panose="020B0606030504020204" pitchFamily="34" charset="0"/>
              <a:cs typeface="Arial" panose="020B0604020202020204" pitchFamily="34" charset="0"/>
            </a:endParaRPr>
          </a:p>
          <a:p>
            <a:pPr defTabSz="609630"/>
            <a:endParaRPr lang="en-GB" sz="1867" dirty="0">
              <a:solidFill>
                <a:prstClr val="black"/>
              </a:solidFill>
              <a:latin typeface="Arial" panose="020B0604020202020204" pitchFamily="34" charset="0"/>
              <a:ea typeface="Open Sans" panose="020B0606030504020204" pitchFamily="34" charset="0"/>
              <a:cs typeface="Arial" panose="020B0604020202020204" pitchFamily="34" charset="0"/>
            </a:endParaRPr>
          </a:p>
        </p:txBody>
      </p:sp>
      <p:pic>
        <p:nvPicPr>
          <p:cNvPr id="2052" name="Picture 4" descr="Tips for Better Sleep | Kids and Teens Health">
            <a:extLst>
              <a:ext uri="{FF2B5EF4-FFF2-40B4-BE49-F238E27FC236}">
                <a16:creationId xmlns:a16="http://schemas.microsoft.com/office/drawing/2014/main" id="{8FC82DD0-0623-ED3C-20B6-40A99124EFC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54880" y="1107330"/>
            <a:ext cx="3658634" cy="3658634"/>
          </a:xfrm>
          <a:prstGeom prst="rect">
            <a:avLst/>
          </a:prstGeom>
          <a:noFill/>
          <a:extLst>
            <a:ext uri="{909E8E84-426E-40DD-AFC4-6F175D3DCCD1}">
              <a14:hiddenFill xmlns:a14="http://schemas.microsoft.com/office/drawing/2010/main">
                <a:solidFill>
                  <a:srgbClr val="FFFFFF"/>
                </a:solidFill>
              </a14:hiddenFill>
            </a:ext>
          </a:extLst>
        </p:spPr>
      </p:pic>
      <p:pic>
        <p:nvPicPr>
          <p:cNvPr id="35" name="Audio 34">
            <a:hlinkClick r:id="" action="ppaction://media"/>
            <a:extLst>
              <a:ext uri="{FF2B5EF4-FFF2-40B4-BE49-F238E27FC236}">
                <a16:creationId xmlns:a16="http://schemas.microsoft.com/office/drawing/2014/main" id="{9A5CD680-DD87-B9F3-B3A1-7517E9D3D02D}"/>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501550640"/>
      </p:ext>
    </p:extLst>
  </p:cSld>
  <p:clrMapOvr>
    <a:masterClrMapping/>
  </p:clrMapOvr>
  <mc:AlternateContent xmlns:mc="http://schemas.openxmlformats.org/markup-compatibility/2006" xmlns:p14="http://schemas.microsoft.com/office/powerpoint/2010/main">
    <mc:Choice Requires="p14">
      <p:transition spd="slow" p14:dur="2000" advTm="41143"/>
    </mc:Choice>
    <mc:Fallback xmlns="">
      <p:transition spd="slow" advTm="411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EC703A-6182-E958-19B5-725F504615A0}"/>
              </a:ext>
            </a:extLst>
          </p:cNvPr>
          <p:cNvSpPr>
            <a:spLocks noGrp="1"/>
          </p:cNvSpPr>
          <p:nvPr>
            <p:ph type="title"/>
          </p:nvPr>
        </p:nvSpPr>
        <p:spPr>
          <a:xfrm>
            <a:off x="33592" y="289932"/>
            <a:ext cx="11047412" cy="939360"/>
          </a:xfrm>
        </p:spPr>
        <p:txBody>
          <a:bodyPr anchor="b">
            <a:normAutofit/>
          </a:bodyPr>
          <a:lstStyle/>
          <a:p>
            <a:pPr algn="ctr"/>
            <a:r>
              <a:rPr lang="en-GB" sz="4000" b="1" dirty="0">
                <a:latin typeface="Arial" panose="020B0604020202020204" pitchFamily="34" charset="0"/>
                <a:cs typeface="Arial" panose="020B0604020202020204" pitchFamily="34" charset="0"/>
              </a:rPr>
              <a:t>Tip 4: Reduce caffeine and sugary drinks</a:t>
            </a:r>
          </a:p>
        </p:txBody>
      </p:sp>
      <p:sp>
        <p:nvSpPr>
          <p:cNvPr id="14" name="TextBox 13">
            <a:extLst>
              <a:ext uri="{FF2B5EF4-FFF2-40B4-BE49-F238E27FC236}">
                <a16:creationId xmlns:a16="http://schemas.microsoft.com/office/drawing/2014/main" id="{B051457F-FEE1-F35D-CC92-70D387210873}"/>
              </a:ext>
            </a:extLst>
          </p:cNvPr>
          <p:cNvSpPr txBox="1"/>
          <p:nvPr/>
        </p:nvSpPr>
        <p:spPr>
          <a:xfrm>
            <a:off x="4126499" y="1474619"/>
            <a:ext cx="7330234" cy="3908762"/>
          </a:xfrm>
          <a:prstGeom prst="rect">
            <a:avLst/>
          </a:prstGeom>
          <a:noFill/>
        </p:spPr>
        <p:txBody>
          <a:bodyPr wrap="square" rtlCol="0">
            <a:spAutoFit/>
          </a:bodyPr>
          <a:lstStyle/>
          <a:p>
            <a:pPr marL="342900" indent="-342900">
              <a:buFont typeface="Arial" panose="020B0604020202020204" pitchFamily="34" charset="0"/>
              <a:buChar char="•"/>
            </a:pPr>
            <a:r>
              <a:rPr lang="en-GB" sz="2800" dirty="0">
                <a:latin typeface="Arial" panose="020B0604020202020204" pitchFamily="34" charset="0"/>
                <a:cs typeface="Arial" panose="020B0604020202020204" pitchFamily="34" charset="0"/>
              </a:rPr>
              <a:t>Try to avoid caffeine and sugary drinks in the afternoon.</a:t>
            </a:r>
          </a:p>
          <a:p>
            <a:pPr marL="342900" indent="-342900">
              <a:buFont typeface="Arial" panose="020B0604020202020204" pitchFamily="34" charset="0"/>
              <a:buChar char="•"/>
            </a:pPr>
            <a:endParaRPr lang="en-GB" sz="1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800" dirty="0">
                <a:latin typeface="Arial" panose="020B0604020202020204" pitchFamily="34" charset="0"/>
                <a:cs typeface="Arial" panose="020B0604020202020204" pitchFamily="34" charset="0"/>
              </a:rPr>
              <a:t>Caffeine is a stimulant that can influence how long it takes to fall asleep, how long we sleep for and the quality of sleep.</a:t>
            </a:r>
          </a:p>
          <a:p>
            <a:endParaRPr lang="en-GB" sz="14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800" dirty="0">
                <a:latin typeface="Arial" panose="020B0604020202020204" pitchFamily="34" charset="0"/>
                <a:cs typeface="Arial" panose="020B0604020202020204" pitchFamily="34" charset="0"/>
              </a:rPr>
              <a:t>Warm milk, oat drinks or caffeine free teas can be good alternatives</a:t>
            </a:r>
            <a:r>
              <a:rPr lang="en-GB" sz="2800" dirty="0">
                <a:cs typeface="Arial" panose="020B0604020202020204" pitchFamily="34" charset="0"/>
              </a:rPr>
              <a:t>.</a:t>
            </a:r>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 </a:t>
            </a:r>
          </a:p>
        </p:txBody>
      </p:sp>
      <p:pic>
        <p:nvPicPr>
          <p:cNvPr id="1026" name="Picture 2" descr="College View Elementary » Caffeine Warning for Children">
            <a:extLst>
              <a:ext uri="{FF2B5EF4-FFF2-40B4-BE49-F238E27FC236}">
                <a16:creationId xmlns:a16="http://schemas.microsoft.com/office/drawing/2014/main" id="{6B7281E5-54D9-27C5-D53A-AAD1E744FFB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5267" y="1571283"/>
            <a:ext cx="3213278" cy="3213278"/>
          </a:xfrm>
          <a:prstGeom prst="rect">
            <a:avLst/>
          </a:prstGeom>
          <a:noFill/>
          <a:extLst>
            <a:ext uri="{909E8E84-426E-40DD-AFC4-6F175D3DCCD1}">
              <a14:hiddenFill xmlns:a14="http://schemas.microsoft.com/office/drawing/2010/main">
                <a:solidFill>
                  <a:srgbClr val="FFFFFF"/>
                </a:solidFill>
              </a14:hiddenFill>
            </a:ext>
          </a:extLst>
        </p:spPr>
      </p:pic>
      <p:pic>
        <p:nvPicPr>
          <p:cNvPr id="26" name="Audio 25">
            <a:hlinkClick r:id="" action="ppaction://media"/>
            <a:extLst>
              <a:ext uri="{FF2B5EF4-FFF2-40B4-BE49-F238E27FC236}">
                <a16:creationId xmlns:a16="http://schemas.microsoft.com/office/drawing/2014/main" id="{B34FB528-6F94-C37F-5244-01E8D6936427}"/>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89176402"/>
      </p:ext>
    </p:extLst>
  </p:cSld>
  <p:clrMapOvr>
    <a:masterClrMapping/>
  </p:clrMapOvr>
  <mc:AlternateContent xmlns:mc="http://schemas.openxmlformats.org/markup-compatibility/2006" xmlns:p14="http://schemas.microsoft.com/office/powerpoint/2010/main">
    <mc:Choice Requires="p14">
      <p:transition spd="slow" p14:dur="2000" advTm="61439"/>
    </mc:Choice>
    <mc:Fallback xmlns="">
      <p:transition spd="slow" advTm="614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6"/>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EC703A-6182-E958-19B5-725F504615A0}"/>
              </a:ext>
            </a:extLst>
          </p:cNvPr>
          <p:cNvSpPr>
            <a:spLocks noGrp="1"/>
          </p:cNvSpPr>
          <p:nvPr>
            <p:ph type="title"/>
          </p:nvPr>
        </p:nvSpPr>
        <p:spPr>
          <a:xfrm>
            <a:off x="-477544" y="366778"/>
            <a:ext cx="6836780" cy="629280"/>
          </a:xfrm>
        </p:spPr>
        <p:txBody>
          <a:bodyPr anchor="b">
            <a:noAutofit/>
          </a:bodyPr>
          <a:lstStyle/>
          <a:p>
            <a:pPr algn="ctr"/>
            <a:r>
              <a:rPr lang="en-GB" sz="4000" b="1" dirty="0">
                <a:latin typeface="Arial" panose="020B0604020202020204" pitchFamily="34" charset="0"/>
                <a:cs typeface="Arial" panose="020B0604020202020204" pitchFamily="34" charset="0"/>
              </a:rPr>
              <a:t>Tip 5 – Do exercise</a:t>
            </a:r>
          </a:p>
        </p:txBody>
      </p:sp>
      <p:pic>
        <p:nvPicPr>
          <p:cNvPr id="6" name="Picture 5" descr="A person running in a green shirt&#10;&#10;AI-generated content may be incorrect.">
            <a:extLst>
              <a:ext uri="{FF2B5EF4-FFF2-40B4-BE49-F238E27FC236}">
                <a16:creationId xmlns:a16="http://schemas.microsoft.com/office/drawing/2014/main" id="{0AB3538D-1788-AD82-B43C-D2602B95987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72186" y="1286570"/>
            <a:ext cx="2581859" cy="2800856"/>
          </a:xfrm>
          <a:prstGeom prst="rect">
            <a:avLst/>
          </a:prstGeom>
        </p:spPr>
      </p:pic>
      <p:sp>
        <p:nvSpPr>
          <p:cNvPr id="7" name="TextBox 6">
            <a:extLst>
              <a:ext uri="{FF2B5EF4-FFF2-40B4-BE49-F238E27FC236}">
                <a16:creationId xmlns:a16="http://schemas.microsoft.com/office/drawing/2014/main" id="{924E274D-1EE2-CBBA-43C2-10315AB92991}"/>
              </a:ext>
            </a:extLst>
          </p:cNvPr>
          <p:cNvSpPr txBox="1"/>
          <p:nvPr/>
        </p:nvSpPr>
        <p:spPr>
          <a:xfrm>
            <a:off x="575402" y="1779102"/>
            <a:ext cx="6836780" cy="2554545"/>
          </a:xfrm>
          <a:prstGeom prst="rect">
            <a:avLst/>
          </a:prstGeom>
          <a:noFill/>
        </p:spPr>
        <p:txBody>
          <a:bodyPr wrap="square" rtlCol="0">
            <a:spAutoFit/>
          </a:bodyPr>
          <a:lstStyle/>
          <a:p>
            <a:pPr marL="342900" indent="-342900">
              <a:buFont typeface="Arial" panose="020B0604020202020204" pitchFamily="34" charset="0"/>
              <a:buChar char="•"/>
            </a:pPr>
            <a:r>
              <a:rPr lang="en-GB" sz="2800" dirty="0">
                <a:latin typeface="Arial" panose="020B0604020202020204" pitchFamily="34" charset="0"/>
                <a:cs typeface="Arial" panose="020B0604020202020204" pitchFamily="34" charset="0"/>
              </a:rPr>
              <a:t>Aim to get at least 20-30 minutes of exercise each day. </a:t>
            </a:r>
          </a:p>
          <a:p>
            <a:pPr marL="342900" indent="-342900">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2800" dirty="0">
                <a:latin typeface="Arial" panose="020B0604020202020204" pitchFamily="34" charset="0"/>
                <a:cs typeface="Arial" panose="020B0604020202020204" pitchFamily="34" charset="0"/>
              </a:rPr>
              <a:t>Avoid exercising too close to bedtime. </a:t>
            </a:r>
          </a:p>
          <a:p>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 </a:t>
            </a:r>
          </a:p>
        </p:txBody>
      </p:sp>
      <p:pic>
        <p:nvPicPr>
          <p:cNvPr id="16" name="Audio 15">
            <a:hlinkClick r:id="" action="ppaction://media"/>
            <a:extLst>
              <a:ext uri="{FF2B5EF4-FFF2-40B4-BE49-F238E27FC236}">
                <a16:creationId xmlns:a16="http://schemas.microsoft.com/office/drawing/2014/main" id="{7AF09649-EE51-C086-340B-5868470AAB97}"/>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543985489"/>
      </p:ext>
    </p:extLst>
  </p:cSld>
  <p:clrMapOvr>
    <a:masterClrMapping/>
  </p:clrMapOvr>
  <mc:AlternateContent xmlns:mc="http://schemas.openxmlformats.org/markup-compatibility/2006" xmlns:p14="http://schemas.microsoft.com/office/powerpoint/2010/main">
    <mc:Choice Requires="p14">
      <p:transition spd="slow" p14:dur="2000" advTm="35029"/>
    </mc:Choice>
    <mc:Fallback xmlns="">
      <p:transition spd="slow" advTm="350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3"/>
          <p:cNvSpPr txBox="1"/>
          <p:nvPr/>
        </p:nvSpPr>
        <p:spPr>
          <a:xfrm>
            <a:off x="611030" y="540177"/>
            <a:ext cx="7300102" cy="4532075"/>
          </a:xfrm>
          <a:prstGeom prst="rect">
            <a:avLst/>
          </a:prstGeom>
        </p:spPr>
        <p:txBody>
          <a:bodyPr wrap="square" lIns="0" tIns="0" rIns="0" bIns="0" rtlCol="0" anchor="t">
            <a:spAutoFit/>
          </a:bodyPr>
          <a:lstStyle/>
          <a:p>
            <a:pPr algn="ctr" defTabSz="609630">
              <a:lnSpc>
                <a:spcPts val="4058"/>
              </a:lnSpc>
            </a:pPr>
            <a:endParaRPr lang="en-US" sz="2899"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algn="ctr" defTabSz="609630">
              <a:lnSpc>
                <a:spcPts val="2767"/>
              </a:lnSpc>
            </a:pPr>
            <a:endParaRPr lang="en-US" sz="2899"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a:p>
            <a:pPr marL="625927" lvl="1" indent="-312964" defTabSz="609630">
              <a:lnSpc>
                <a:spcPts val="4058"/>
              </a:lnSpc>
              <a:buFont typeface="Arial"/>
              <a:buChar char="•"/>
            </a:pPr>
            <a:r>
              <a:rPr lang="en-US" sz="2800" dirty="0">
                <a:solidFill>
                  <a:srgbClr val="000000"/>
                </a:solidFill>
                <a:latin typeface="Arial" panose="020B0604020202020204" pitchFamily="34" charset="0"/>
                <a:ea typeface="Open Sans" panose="020B0606030504020204" pitchFamily="34" charset="0"/>
                <a:cs typeface="Arial" panose="020B0604020202020204" pitchFamily="34" charset="0"/>
              </a:rPr>
              <a:t>Write worries down before bed.</a:t>
            </a:r>
          </a:p>
          <a:p>
            <a:pPr marL="312963" lvl="1" defTabSz="609630">
              <a:lnSpc>
                <a:spcPts val="4058"/>
              </a:lnSpc>
            </a:pPr>
            <a:endParaRPr lang="en-US" sz="2800" dirty="0">
              <a:solidFill>
                <a:srgbClr val="000000"/>
              </a:solidFill>
              <a:latin typeface="Arial" panose="020B0604020202020204" pitchFamily="34" charset="0"/>
              <a:ea typeface="Open Sans" panose="020B0606030504020204" pitchFamily="34" charset="0"/>
              <a:cs typeface="Arial" panose="020B0604020202020204" pitchFamily="34" charset="0"/>
            </a:endParaRPr>
          </a:p>
          <a:p>
            <a:pPr marL="625927" lvl="1" indent="-312964" defTabSz="609630">
              <a:lnSpc>
                <a:spcPts val="4058"/>
              </a:lnSpc>
              <a:buFont typeface="Arial"/>
              <a:buChar char="•"/>
            </a:pPr>
            <a:r>
              <a:rPr lang="en-US" sz="2800" dirty="0">
                <a:solidFill>
                  <a:srgbClr val="000000"/>
                </a:solidFill>
                <a:latin typeface="Arial" panose="020B0604020202020204" pitchFamily="34" charset="0"/>
                <a:ea typeface="Open Sans" panose="020B0606030504020204" pitchFamily="34" charset="0"/>
                <a:cs typeface="Arial" panose="020B0604020202020204" pitchFamily="34" charset="0"/>
              </a:rPr>
              <a:t>Talk about worries in the day.</a:t>
            </a:r>
          </a:p>
          <a:p>
            <a:pPr marL="312963" lvl="1" defTabSz="609630">
              <a:lnSpc>
                <a:spcPts val="4058"/>
              </a:lnSpc>
            </a:pPr>
            <a:endParaRPr lang="en-US" sz="2800" dirty="0">
              <a:solidFill>
                <a:srgbClr val="000000"/>
              </a:solidFill>
              <a:latin typeface="Arial" panose="020B0604020202020204" pitchFamily="34" charset="0"/>
              <a:ea typeface="Open Sans" panose="020B0606030504020204" pitchFamily="34" charset="0"/>
              <a:cs typeface="Arial" panose="020B0604020202020204" pitchFamily="34" charset="0"/>
            </a:endParaRPr>
          </a:p>
          <a:p>
            <a:pPr marL="625927" lvl="1" indent="-312964" defTabSz="609630">
              <a:lnSpc>
                <a:spcPts val="4058"/>
              </a:lnSpc>
              <a:buFont typeface="Arial"/>
              <a:buChar char="•"/>
            </a:pPr>
            <a:r>
              <a:rPr lang="en-US" sz="2800" dirty="0">
                <a:solidFill>
                  <a:srgbClr val="000000"/>
                </a:solidFill>
                <a:latin typeface="Arial" panose="020B0604020202020204" pitchFamily="34" charset="0"/>
                <a:ea typeface="Open Sans" panose="020B0606030504020204" pitchFamily="34" charset="0"/>
                <a:cs typeface="Arial" panose="020B0604020202020204" pitchFamily="34" charset="0"/>
              </a:rPr>
              <a:t>Do something relaxing before bed, such as reading or a mindfulness activity</a:t>
            </a:r>
            <a:r>
              <a:rPr lang="en-US" sz="2400" dirty="0">
                <a:solidFill>
                  <a:srgbClr val="000000"/>
                </a:solidFill>
                <a:latin typeface="Arial" panose="020B0604020202020204" pitchFamily="34" charset="0"/>
                <a:ea typeface="Open Sans" panose="020B0606030504020204" pitchFamily="34" charset="0"/>
                <a:cs typeface="Arial" panose="020B0604020202020204" pitchFamily="34" charset="0"/>
              </a:rPr>
              <a:t>.</a:t>
            </a:r>
          </a:p>
          <a:p>
            <a:pPr algn="ctr" defTabSz="609630">
              <a:lnSpc>
                <a:spcPts val="4058"/>
              </a:lnSpc>
            </a:pPr>
            <a:endParaRPr lang="en-US" sz="2899" dirty="0">
              <a:solidFill>
                <a:srgbClr val="000000"/>
              </a:solidFill>
              <a:latin typeface="Coming Soon"/>
            </a:endParaRPr>
          </a:p>
        </p:txBody>
      </p:sp>
      <p:sp>
        <p:nvSpPr>
          <p:cNvPr id="4" name="TextBox 4"/>
          <p:cNvSpPr txBox="1"/>
          <p:nvPr/>
        </p:nvSpPr>
        <p:spPr>
          <a:xfrm>
            <a:off x="-363437" y="77838"/>
            <a:ext cx="8742217" cy="924677"/>
          </a:xfrm>
          <a:prstGeom prst="rect">
            <a:avLst/>
          </a:prstGeom>
        </p:spPr>
        <p:txBody>
          <a:bodyPr wrap="square" lIns="0" tIns="0" rIns="0" bIns="0" rtlCol="0" anchor="t">
            <a:spAutoFit/>
          </a:bodyPr>
          <a:lstStyle/>
          <a:p>
            <a:pPr algn="ctr" defTabSz="609630">
              <a:lnSpc>
                <a:spcPts val="8400"/>
              </a:lnSpc>
            </a:pPr>
            <a:r>
              <a:rPr lang="en-US" sz="4000" b="1" dirty="0">
                <a:latin typeface="Arial" panose="020B0604020202020204" pitchFamily="34" charset="0"/>
                <a:ea typeface="Open Sans Extra Bold" panose="020B0604020202020204" charset="0"/>
                <a:cs typeface="Arial" panose="020B0604020202020204" pitchFamily="34" charset="0"/>
              </a:rPr>
              <a:t>Tip 6 – Manage your worries</a:t>
            </a:r>
          </a:p>
        </p:txBody>
      </p:sp>
      <p:pic>
        <p:nvPicPr>
          <p:cNvPr id="5" name="Picture 2">
            <a:extLst>
              <a:ext uri="{FF2B5EF4-FFF2-40B4-BE49-F238E27FC236}">
                <a16:creationId xmlns:a16="http://schemas.microsoft.com/office/drawing/2014/main" id="{1C45942E-6744-423D-8A9D-A169D01D09FC}"/>
              </a:ext>
            </a:extLst>
          </p:cNvPr>
          <p:cNvPicPr>
            <a:picLocks noChangeAspect="1"/>
          </p:cNvPicPr>
          <p:nvPr/>
        </p:nvPicPr>
        <p:blipFill>
          <a:blip r:embed="rId5"/>
          <a:srcRect/>
          <a:stretch>
            <a:fillRect/>
          </a:stretch>
        </p:blipFill>
        <p:spPr>
          <a:xfrm>
            <a:off x="0" y="5254005"/>
            <a:ext cx="12192000" cy="1574927"/>
          </a:xfrm>
          <a:prstGeom prst="rect">
            <a:avLst/>
          </a:prstGeom>
        </p:spPr>
      </p:pic>
      <p:pic>
        <p:nvPicPr>
          <p:cNvPr id="3076" name="Picture 4" descr="😟 Worried Face Emoji: Meaning &amp; Usage">
            <a:extLst>
              <a:ext uri="{FF2B5EF4-FFF2-40B4-BE49-F238E27FC236}">
                <a16:creationId xmlns:a16="http://schemas.microsoft.com/office/drawing/2014/main" id="{8E5BD0C7-CC70-DFD0-EFC7-C0FBA3A761B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846429" y="762617"/>
            <a:ext cx="2609850" cy="2609850"/>
          </a:xfrm>
          <a:prstGeom prst="rect">
            <a:avLst/>
          </a:prstGeom>
          <a:noFill/>
          <a:extLst>
            <a:ext uri="{909E8E84-426E-40DD-AFC4-6F175D3DCCD1}">
              <a14:hiddenFill xmlns:a14="http://schemas.microsoft.com/office/drawing/2010/main">
                <a:solidFill>
                  <a:srgbClr val="FFFFFF"/>
                </a:solidFill>
              </a14:hiddenFill>
            </a:ext>
          </a:extLst>
        </p:spPr>
      </p:pic>
      <p:pic>
        <p:nvPicPr>
          <p:cNvPr id="14" name="Audio 13">
            <a:hlinkClick r:id="" action="ppaction://media"/>
            <a:extLst>
              <a:ext uri="{FF2B5EF4-FFF2-40B4-BE49-F238E27FC236}">
                <a16:creationId xmlns:a16="http://schemas.microsoft.com/office/drawing/2014/main" id="{F0A13B35-7F0F-59CD-35AD-B60591439454}"/>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03125" t="-203125" r="-203125" b="-20312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56718"/>
    </mc:Choice>
    <mc:Fallback xmlns="">
      <p:transition spd="slow" advTm="567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879BA2-E808-4F77-5E0D-123238824725}"/>
              </a:ext>
            </a:extLst>
          </p:cNvPr>
          <p:cNvSpPr>
            <a:spLocks noGrp="1"/>
          </p:cNvSpPr>
          <p:nvPr>
            <p:ph type="title"/>
          </p:nvPr>
        </p:nvSpPr>
        <p:spPr>
          <a:xfrm>
            <a:off x="221673" y="399890"/>
            <a:ext cx="11970327" cy="1080655"/>
          </a:xfrm>
        </p:spPr>
        <p:txBody>
          <a:bodyPr>
            <a:normAutofit/>
          </a:bodyPr>
          <a:lstStyle/>
          <a:p>
            <a:r>
              <a:rPr lang="en-GB" sz="4000" b="1" dirty="0">
                <a:latin typeface="Arial" panose="020B0604020202020204" pitchFamily="34" charset="0"/>
                <a:cs typeface="Arial" panose="020B0604020202020204" pitchFamily="34" charset="0"/>
              </a:rPr>
              <a:t>Where can I get more information about sleep?</a:t>
            </a:r>
          </a:p>
        </p:txBody>
      </p:sp>
      <p:sp>
        <p:nvSpPr>
          <p:cNvPr id="3" name="Content Placeholder 2">
            <a:extLst>
              <a:ext uri="{FF2B5EF4-FFF2-40B4-BE49-F238E27FC236}">
                <a16:creationId xmlns:a16="http://schemas.microsoft.com/office/drawing/2014/main" id="{3AB40EBE-AD18-5311-82A9-B04CA1B9EDEF}"/>
              </a:ext>
            </a:extLst>
          </p:cNvPr>
          <p:cNvSpPr>
            <a:spLocks noGrp="1"/>
          </p:cNvSpPr>
          <p:nvPr>
            <p:ph idx="1"/>
          </p:nvPr>
        </p:nvSpPr>
        <p:spPr>
          <a:xfrm>
            <a:off x="1053616" y="1959443"/>
            <a:ext cx="4717303" cy="3787561"/>
          </a:xfrm>
        </p:spPr>
        <p:txBody>
          <a:bodyPr>
            <a:normAutofit/>
          </a:bodyPr>
          <a:lstStyle/>
          <a:p>
            <a:pPr marL="0" indent="0" algn="l">
              <a:buNone/>
            </a:pPr>
            <a:r>
              <a:rPr lang="en-GB" sz="2400" b="1" i="0" strike="noStrike" baseline="0" dirty="0">
                <a:latin typeface="Arial" panose="020B0604020202020204" pitchFamily="34" charset="0"/>
                <a:cs typeface="Arial" panose="020B0604020202020204" pitchFamily="34" charset="0"/>
              </a:rPr>
              <a:t>The Teen Sleep Hub</a:t>
            </a:r>
          </a:p>
          <a:p>
            <a:pPr marL="0" indent="0">
              <a:buNone/>
            </a:pPr>
            <a:r>
              <a:rPr lang="en-GB" sz="2400" i="0" u="sng" strike="noStrike" baseline="0" dirty="0">
                <a:solidFill>
                  <a:srgbClr val="000000"/>
                </a:solidFill>
                <a:latin typeface="Arial" panose="020B0604020202020204" pitchFamily="34" charset="0"/>
                <a:cs typeface="Arial" panose="020B0604020202020204" pitchFamily="34" charset="0"/>
                <a:hlinkClick r:id="rId5"/>
              </a:rPr>
              <a:t>www.teensleephub.org.uk</a:t>
            </a:r>
            <a:endParaRPr lang="en-GB" sz="2400" i="0" u="sng" strike="noStrike" baseline="0" dirty="0">
              <a:solidFill>
                <a:srgbClr val="000000"/>
              </a:solidFill>
              <a:latin typeface="Arial" panose="020B0604020202020204" pitchFamily="34" charset="0"/>
              <a:cs typeface="Arial" panose="020B0604020202020204" pitchFamily="34" charset="0"/>
            </a:endParaRPr>
          </a:p>
          <a:p>
            <a:pPr marL="0" indent="0">
              <a:buNone/>
            </a:pPr>
            <a:endParaRPr lang="en-GB" sz="2400" b="1" u="sng" dirty="0">
              <a:latin typeface="Arial" panose="020B0604020202020204" pitchFamily="34" charset="0"/>
              <a:cs typeface="Arial" panose="020B0604020202020204" pitchFamily="34" charset="0"/>
            </a:endParaRPr>
          </a:p>
          <a:p>
            <a:pPr marL="0" indent="0">
              <a:buNone/>
            </a:pPr>
            <a:r>
              <a:rPr lang="en-GB" sz="2400" b="1" dirty="0">
                <a:latin typeface="Arial" panose="020B0604020202020204" pitchFamily="34" charset="0"/>
                <a:cs typeface="Arial" panose="020B0604020202020204" pitchFamily="34" charset="0"/>
              </a:rPr>
              <a:t>Calm</a:t>
            </a:r>
            <a:endParaRPr lang="en-GB" sz="2400" dirty="0">
              <a:latin typeface="Arial" panose="020B0604020202020204" pitchFamily="34" charset="0"/>
              <a:cs typeface="Arial" panose="020B0604020202020204" pitchFamily="34" charset="0"/>
            </a:endParaRPr>
          </a:p>
          <a:p>
            <a:pPr marL="0" indent="0">
              <a:buNone/>
            </a:pPr>
            <a:r>
              <a:rPr lang="en-GB" sz="2400" u="sng" dirty="0">
                <a:latin typeface="Arial" panose="020B0604020202020204" pitchFamily="34" charset="0"/>
                <a:cs typeface="Arial" panose="020B0604020202020204" pitchFamily="34" charset="0"/>
                <a:hlinkClick r:id="rId6"/>
              </a:rPr>
              <a:t>https://www.calm.com/</a:t>
            </a:r>
            <a:r>
              <a:rPr lang="en-GB" sz="2400" dirty="0">
                <a:latin typeface="Arial" panose="020B0604020202020204" pitchFamily="34" charset="0"/>
                <a:cs typeface="Arial" panose="020B0604020202020204" pitchFamily="34" charset="0"/>
              </a:rPr>
              <a:t> </a:t>
            </a:r>
          </a:p>
          <a:p>
            <a:pPr marL="0" indent="0">
              <a:buNone/>
            </a:pP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6" name="Content Placeholder 2">
            <a:extLst>
              <a:ext uri="{FF2B5EF4-FFF2-40B4-BE49-F238E27FC236}">
                <a16:creationId xmlns:a16="http://schemas.microsoft.com/office/drawing/2014/main" id="{AC8BE022-1A3F-0CC1-658E-30ED444A21FF}"/>
              </a:ext>
            </a:extLst>
          </p:cNvPr>
          <p:cNvSpPr txBox="1">
            <a:spLocks/>
          </p:cNvSpPr>
          <p:nvPr/>
        </p:nvSpPr>
        <p:spPr>
          <a:xfrm>
            <a:off x="6206836" y="1480545"/>
            <a:ext cx="4717303" cy="4351338"/>
          </a:xfrm>
          <a:prstGeom prst="rect">
            <a:avLst/>
          </a:prstGeom>
        </p:spPr>
        <p:txBody>
          <a:bodyPr vert="horz" lIns="91440" tIns="45720" rIns="91440" bIns="45720" rtlCol="0">
            <a:norm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Font typeface="Arial" panose="020B0604020202020204" pitchFamily="34" charset="0"/>
              <a:buNone/>
            </a:pPr>
            <a:endParaRPr lang="en-GB" sz="2400" b="1" u="sng" dirty="0">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2400" b="1" dirty="0">
                <a:latin typeface="Arial" panose="020B0604020202020204" pitchFamily="34" charset="0"/>
                <a:cs typeface="Arial" panose="020B0604020202020204" pitchFamily="34" charset="0"/>
              </a:rPr>
              <a:t>Headspace</a:t>
            </a:r>
            <a:endParaRPr lang="en-GB" sz="2400" dirty="0">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2400" dirty="0">
                <a:latin typeface="Arial" panose="020B0604020202020204" pitchFamily="34" charset="0"/>
                <a:cs typeface="Arial" panose="020B0604020202020204" pitchFamily="34" charset="0"/>
                <a:hlinkClick r:id="rId7"/>
              </a:rPr>
              <a:t>https://www.headspace.com/</a:t>
            </a:r>
            <a:endParaRPr lang="en-GB" sz="2400" dirty="0">
              <a:latin typeface="Arial" panose="020B0604020202020204" pitchFamily="34" charset="0"/>
              <a:cs typeface="Arial" panose="020B0604020202020204" pitchFamily="34" charset="0"/>
            </a:endParaRPr>
          </a:p>
          <a:p>
            <a:pPr marL="0" indent="0">
              <a:buFont typeface="Arial" panose="020B0604020202020204" pitchFamily="34" charset="0"/>
              <a:buNone/>
            </a:pPr>
            <a:endParaRPr lang="en-GB" sz="2400" dirty="0">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2400" b="1" dirty="0">
                <a:latin typeface="Arial" panose="020B0604020202020204" pitchFamily="34" charset="0"/>
                <a:cs typeface="Arial" panose="020B0604020202020204" pitchFamily="34" charset="0"/>
              </a:rPr>
              <a:t>Smiling Minds</a:t>
            </a:r>
            <a:endParaRPr lang="en-GB" sz="2400" dirty="0">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2400" u="sng" dirty="0">
                <a:latin typeface="Arial" panose="020B0604020202020204" pitchFamily="34" charset="0"/>
                <a:cs typeface="Arial" panose="020B0604020202020204" pitchFamily="34" charset="0"/>
                <a:hlinkClick r:id="rId8"/>
              </a:rPr>
              <a:t>https://www.smilingmind.com.au/</a:t>
            </a:r>
            <a:endParaRPr lang="en-GB" sz="2400" dirty="0"/>
          </a:p>
          <a:p>
            <a:endParaRPr lang="en-GB" sz="1800" dirty="0">
              <a:latin typeface="Calibri" panose="020F0502020204030204" pitchFamily="34" charset="0"/>
              <a:ea typeface="Calibri" panose="020F0502020204030204" pitchFamily="34" charset="0"/>
              <a:cs typeface="Times New Roman" panose="02020603050405020304" pitchFamily="18" charset="0"/>
            </a:endParaRPr>
          </a:p>
          <a:p>
            <a:endParaRPr lang="en-GB" sz="1800" dirty="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pic>
        <p:nvPicPr>
          <p:cNvPr id="32" name="Audio 31">
            <a:hlinkClick r:id="" action="ppaction://media"/>
            <a:extLst>
              <a:ext uri="{FF2B5EF4-FFF2-40B4-BE49-F238E27FC236}">
                <a16:creationId xmlns:a16="http://schemas.microsoft.com/office/drawing/2014/main" id="{B8ECA321-B859-A98B-1F37-AEE74596D1F1}"/>
              </a:ext>
            </a:extLst>
          </p:cNvPr>
          <p:cNvPicPr>
            <a:picLocks noChangeAspect="1"/>
          </p:cNvPicPr>
          <p:nvPr>
            <a:audioFile r:link="rId2"/>
            <p:extLst>
              <p:ext uri="{DAA4B4D4-6D71-4841-9C94-3DE7FCFB9230}">
                <p14:media xmlns:p14="http://schemas.microsoft.com/office/powerpoint/2010/main" r:embed="rId1"/>
              </p:ext>
            </p:extLst>
          </p:nvPr>
        </p:nvPicPr>
        <p:blipFill>
          <a:blip r:embed="rId9"/>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761740707"/>
      </p:ext>
    </p:extLst>
  </p:cSld>
  <p:clrMapOvr>
    <a:masterClrMapping/>
  </p:clrMapOvr>
  <mc:AlternateContent xmlns:mc="http://schemas.openxmlformats.org/markup-compatibility/2006" xmlns:p14="http://schemas.microsoft.com/office/powerpoint/2010/main">
    <mc:Choice Requires="p14">
      <p:transition spd="slow" p14:dur="2000" advTm="51883"/>
    </mc:Choice>
    <mc:Fallback xmlns="">
      <p:transition spd="slow" advTm="518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385A1F-18D2-F1D9-906D-BA7AF9C961D7}"/>
              </a:ext>
            </a:extLst>
          </p:cNvPr>
          <p:cNvSpPr txBox="1"/>
          <p:nvPr/>
        </p:nvSpPr>
        <p:spPr>
          <a:xfrm>
            <a:off x="466452" y="637842"/>
            <a:ext cx="6893353" cy="2831544"/>
          </a:xfrm>
          <a:prstGeom prst="rect">
            <a:avLst/>
          </a:prstGeom>
          <a:noFill/>
        </p:spPr>
        <p:txBody>
          <a:bodyPr wrap="square" rtlCol="0">
            <a:spAutoFit/>
          </a:bodyPr>
          <a:lstStyle/>
          <a:p>
            <a:r>
              <a:rPr lang="en-GB" sz="5400" dirty="0"/>
              <a:t>Thank you for listening!</a:t>
            </a:r>
          </a:p>
          <a:p>
            <a:endParaRPr lang="en-GB" sz="2400" dirty="0"/>
          </a:p>
          <a:p>
            <a:r>
              <a:rPr lang="en-GB" sz="3200" dirty="0"/>
              <a:t>I hope this has been useful.</a:t>
            </a:r>
            <a:endParaRPr lang="en-GB" sz="2400" dirty="0"/>
          </a:p>
          <a:p>
            <a:endParaRPr lang="en-GB" sz="4000" dirty="0"/>
          </a:p>
          <a:p>
            <a:r>
              <a:rPr lang="en-GB" sz="2800" dirty="0">
                <a:hlinkClick r:id="rId5"/>
              </a:rPr>
              <a:t>www.camhs.hacw.nhs.uk/west</a:t>
            </a:r>
            <a:r>
              <a:rPr lang="en-GB" sz="2800" dirty="0"/>
              <a:t> </a:t>
            </a:r>
          </a:p>
        </p:txBody>
      </p:sp>
      <p:pic>
        <p:nvPicPr>
          <p:cNvPr id="3" name="Picture 2">
            <a:extLst>
              <a:ext uri="{FF2B5EF4-FFF2-40B4-BE49-F238E27FC236}">
                <a16:creationId xmlns:a16="http://schemas.microsoft.com/office/drawing/2014/main" id="{269A6258-8F2C-C9DD-B581-A7A65CCCED45}"/>
              </a:ext>
            </a:extLst>
          </p:cNvPr>
          <p:cNvPicPr>
            <a:picLocks noChangeAspect="1"/>
          </p:cNvPicPr>
          <p:nvPr/>
        </p:nvPicPr>
        <p:blipFill rotWithShape="1">
          <a:blip r:embed="rId6"/>
          <a:srcRect l="18125" t="8334" r="17395" b="5926"/>
          <a:stretch/>
        </p:blipFill>
        <p:spPr>
          <a:xfrm>
            <a:off x="8595748" y="210138"/>
            <a:ext cx="3129799" cy="2047287"/>
          </a:xfrm>
          <a:prstGeom prst="rect">
            <a:avLst/>
          </a:prstGeom>
          <a:ln>
            <a:noFill/>
          </a:ln>
          <a:effectLst>
            <a:outerShdw blurRad="292100" dist="139700" dir="2700000" algn="tl" rotWithShape="0">
              <a:srgbClr val="333333">
                <a:alpha val="65000"/>
              </a:srgbClr>
            </a:outerShdw>
          </a:effectLst>
        </p:spPr>
      </p:pic>
      <p:sp>
        <p:nvSpPr>
          <p:cNvPr id="4" name="TextBox 3">
            <a:extLst>
              <a:ext uri="{FF2B5EF4-FFF2-40B4-BE49-F238E27FC236}">
                <a16:creationId xmlns:a16="http://schemas.microsoft.com/office/drawing/2014/main" id="{DFB4359D-AB64-96CA-E8E0-736FFCA4142C}"/>
              </a:ext>
            </a:extLst>
          </p:cNvPr>
          <p:cNvSpPr txBox="1"/>
          <p:nvPr/>
        </p:nvSpPr>
        <p:spPr>
          <a:xfrm>
            <a:off x="5646874" y="2743200"/>
            <a:ext cx="5867400" cy="2554545"/>
          </a:xfrm>
          <a:prstGeom prst="rect">
            <a:avLst/>
          </a:prstGeom>
          <a:noFill/>
        </p:spPr>
        <p:txBody>
          <a:bodyPr wrap="square" rtlCol="0">
            <a:spAutoFit/>
          </a:bodyPr>
          <a:lstStyle/>
          <a:p>
            <a:r>
              <a:rPr lang="en-GB" sz="3200" dirty="0"/>
              <a:t>If you feel your child would benefit from a referral to our WEST team to support them with their mental wellbeing, please speak to your child and school.</a:t>
            </a:r>
          </a:p>
        </p:txBody>
      </p:sp>
      <p:sp>
        <p:nvSpPr>
          <p:cNvPr id="5" name="Rectangle: Rounded Corners 4">
            <a:extLst>
              <a:ext uri="{FF2B5EF4-FFF2-40B4-BE49-F238E27FC236}">
                <a16:creationId xmlns:a16="http://schemas.microsoft.com/office/drawing/2014/main" id="{6F7D45D2-708A-878C-42BC-26948277EC4F}"/>
              </a:ext>
            </a:extLst>
          </p:cNvPr>
          <p:cNvSpPr/>
          <p:nvPr/>
        </p:nvSpPr>
        <p:spPr>
          <a:xfrm>
            <a:off x="5540194" y="2587912"/>
            <a:ext cx="5974080" cy="286512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a:extLst>
              <a:ext uri="{FF2B5EF4-FFF2-40B4-BE49-F238E27FC236}">
                <a16:creationId xmlns:a16="http://schemas.microsoft.com/office/drawing/2014/main" id="{E15D6F1E-6EFD-14BD-34F3-5ED512B8FA30}"/>
              </a:ext>
            </a:extLst>
          </p:cNvPr>
          <p:cNvPicPr>
            <a:picLocks noChangeAspect="1"/>
          </p:cNvPicPr>
          <p:nvPr/>
        </p:nvPicPr>
        <p:blipFill rotWithShape="1">
          <a:blip r:embed="rId7">
            <a:extLst>
              <a:ext uri="{28A0092B-C50C-407E-A947-70E740481C1C}">
                <a14:useLocalDpi xmlns:a14="http://schemas.microsoft.com/office/drawing/2010/main" val="0"/>
              </a:ext>
            </a:extLst>
          </a:blip>
          <a:srcRect l="14798" t="50472" r="71677" b="25494"/>
          <a:stretch/>
        </p:blipFill>
        <p:spPr bwMode="auto">
          <a:xfrm>
            <a:off x="1259659" y="3682529"/>
            <a:ext cx="2174917" cy="2174114"/>
          </a:xfrm>
          <a:prstGeom prst="rect">
            <a:avLst/>
          </a:prstGeom>
          <a:ln>
            <a:noFill/>
          </a:ln>
          <a:extLst>
            <a:ext uri="{53640926-AAD7-44D8-BBD7-CCE9431645EC}">
              <a14:shadowObscured xmlns:a14="http://schemas.microsoft.com/office/drawing/2010/main"/>
            </a:ext>
          </a:extLst>
        </p:spPr>
      </p:pic>
      <p:pic>
        <p:nvPicPr>
          <p:cNvPr id="17" name="Audio 16">
            <a:hlinkClick r:id="" action="ppaction://media"/>
            <a:extLst>
              <a:ext uri="{FF2B5EF4-FFF2-40B4-BE49-F238E27FC236}">
                <a16:creationId xmlns:a16="http://schemas.microsoft.com/office/drawing/2014/main" id="{978B5ABA-4F72-6F01-4137-B5BBBE2F5811}"/>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537093821"/>
      </p:ext>
    </p:extLst>
  </p:cSld>
  <p:clrMapOvr>
    <a:masterClrMapping/>
  </p:clrMapOvr>
  <mc:AlternateContent xmlns:mc="http://schemas.openxmlformats.org/markup-compatibility/2006" xmlns:p14="http://schemas.microsoft.com/office/powerpoint/2010/main">
    <mc:Choice Requires="p14">
      <p:transition spd="slow" p14:dur="2000" advTm="23649"/>
    </mc:Choice>
    <mc:Fallback xmlns="">
      <p:transition spd="slow" advTm="236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7"/>
                </p:tgtEl>
              </p:cMediaNode>
            </p:audio>
          </p:childTnLst>
        </p:cTn>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plate  -  Read-Only" id="{A7CD21C0-E773-452D-BAA3-03683CEBE50A}" vid="{C1B55EDD-67DF-4EED-8D43-E22E1D5883C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Metadata/LabelInfo.xml><?xml version="1.0" encoding="utf-8"?>
<clbl:labelList xmlns:clbl="http://schemas.microsoft.com/office/2020/mipLabelMetadata">
  <clbl:label id="{37c354b2-85b0-47f5-b222-07b48d774ee3}" enabled="0" method="" siteId="{37c354b2-85b0-47f5-b222-07b48d774ee3}" removed="1"/>
</clbl:labelList>
</file>

<file path=docProps/app.xml><?xml version="1.0" encoding="utf-8"?>
<Properties xmlns="http://schemas.openxmlformats.org/officeDocument/2006/extended-properties" xmlns:vt="http://schemas.openxmlformats.org/officeDocument/2006/docPropsVTypes">
  <TotalTime>1192</TotalTime>
  <Words>2591</Words>
  <Application>Microsoft Office PowerPoint</Application>
  <PresentationFormat>Widescreen</PresentationFormat>
  <Paragraphs>191</Paragraphs>
  <Slides>15</Slides>
  <Notes>15</Notes>
  <HiddenSlides>0</HiddenSlides>
  <MMClips>15</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15</vt:i4>
      </vt:variant>
    </vt:vector>
  </HeadingPairs>
  <TitlesOfParts>
    <vt:vector size="26" baseType="lpstr">
      <vt:lpstr>Aptos</vt:lpstr>
      <vt:lpstr>Arial</vt:lpstr>
      <vt:lpstr>Calibri</vt:lpstr>
      <vt:lpstr>Calibri Light</vt:lpstr>
      <vt:lpstr>Caroni-Regular</vt:lpstr>
      <vt:lpstr>Coming Soon</vt:lpstr>
      <vt:lpstr>Open Sans</vt:lpstr>
      <vt:lpstr>Open Sans Extra Bold</vt:lpstr>
      <vt:lpstr>Roboto-Bold</vt:lpstr>
      <vt:lpstr>Roboto-Regular</vt:lpstr>
      <vt:lpstr>1_Office Theme</vt:lpstr>
      <vt:lpstr>PowerPoint Presentation</vt:lpstr>
      <vt:lpstr>PowerPoint Presentation</vt:lpstr>
      <vt:lpstr>PowerPoint Presentation</vt:lpstr>
      <vt:lpstr>Why is Sleep Important?</vt:lpstr>
      <vt:lpstr>Sleep is influenced by internal and external factors</vt:lpstr>
      <vt:lpstr>PowerPoint Presentation</vt:lpstr>
      <vt:lpstr>How can young people improve their sleep?</vt:lpstr>
      <vt:lpstr>PowerPoint Presentation</vt:lpstr>
      <vt:lpstr>PowerPoint Presentation</vt:lpstr>
      <vt:lpstr>PowerPoint Presentation</vt:lpstr>
      <vt:lpstr>Tip 4: Reduce caffeine and sugary drinks</vt:lpstr>
      <vt:lpstr>Tip 5 – Do exercise</vt:lpstr>
      <vt:lpstr>PowerPoint Presentation</vt:lpstr>
      <vt:lpstr>Where can I get more information about sleep?</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MATTHEWS,Amy (HEREFORDSHIRE AND WORCESTERSHIRE HEALTH AND CARE NHS TRUST)</dc:creator>
  <cp:lastModifiedBy>Tracey Day</cp:lastModifiedBy>
  <cp:revision>29</cp:revision>
  <dcterms:created xsi:type="dcterms:W3CDTF">2023-03-02T14:26:17Z</dcterms:created>
  <dcterms:modified xsi:type="dcterms:W3CDTF">2025-06-06T08:59:30Z</dcterms:modified>
</cp:coreProperties>
</file>