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5"/>
  </p:notesMasterIdLst>
  <p:sldIdLst>
    <p:sldId id="259" r:id="rId2"/>
    <p:sldId id="260" r:id="rId3"/>
    <p:sldId id="261" r:id="rId4"/>
  </p:sldIdLst>
  <p:sldSz cx="18288000" cy="10287000"/>
  <p:notesSz cx="6858000" cy="9144000"/>
  <p:embeddedFontLst>
    <p:embeddedFont>
      <p:font typeface="Calibri" panose="020F0502020204030204" pitchFamily="34" charset="0"/>
      <p:regular r:id="rId6"/>
      <p:bold r:id="rId7"/>
      <p:italic r:id="rId8"/>
      <p:boldItalic r:id="rId9"/>
    </p:embeddedFont>
    <p:embeddedFont>
      <p:font typeface="Telegraf" panose="020B0604020202020204" charset="0"/>
      <p:regular r:id="rId1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FFFF"/>
    <a:srgbClr val="CCCCFF"/>
    <a:srgbClr val="E08CA6"/>
    <a:srgbClr val="FFFF66"/>
    <a:srgbClr val="CA7C9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206" autoAdjust="0"/>
    <p:restoredTop sz="93886" autoAdjust="0"/>
  </p:normalViewPr>
  <p:slideViewPr>
    <p:cSldViewPr>
      <p:cViewPr varScale="1">
        <p:scale>
          <a:sx n="43" d="100"/>
          <a:sy n="43" d="100"/>
        </p:scale>
        <p:origin x="870" y="4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3.fntdata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font" Target="fonts/font2.fntdata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1.fntdata"/><Relationship Id="rId11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10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font" Target="fonts/font4.fntdata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268E1E-0E44-426D-905E-8AD9B19D2182}" type="datetimeFigureOut">
              <a:rPr lang="cs-CZ" smtClean="0"/>
              <a:t>24.02.2021</a:t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1B2431-D351-4C6E-A3CF-9DFAC0E3E0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88891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268E1E-0E44-426D-905E-8AD9B19D2182}" type="datetimeFigureOut">
              <a:rPr lang="cs-CZ" smtClean="0"/>
              <a:t>24.02.2021</a:t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1B2431-D351-4C6E-A3CF-9DFAC0E3E050}" type="slidenum">
              <a:rPr lang="cs-CZ" smtClean="0"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268E1E-0E44-426D-905E-8AD9B19D2182}" type="datetimeFigureOut">
              <a:rPr lang="cs-CZ" smtClean="0"/>
              <a:t>24.02.2021</a:t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1B2431-D351-4C6E-A3CF-9DFAC0E3E050}" type="slidenum">
              <a:rPr lang="cs-CZ" smtClean="0"/>
              <a:t>2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2/24/2021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2/24/2021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2/24/2021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8753">
              <a:srgbClr val="FF0000"/>
            </a:gs>
            <a:gs pos="71000">
              <a:schemeClr val="bg1"/>
            </a:gs>
            <a:gs pos="28000">
              <a:schemeClr val="bg1"/>
            </a:gs>
            <a:gs pos="0">
              <a:srgbClr val="0070C0"/>
            </a:gs>
            <a:gs pos="9000">
              <a:srgbClr val="0070C0"/>
            </a:gs>
            <a:gs pos="100000">
              <a:srgbClr val="FF00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2/24/2021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11" Type="http://schemas.openxmlformats.org/officeDocument/2006/relationships/image" Target="../media/image9.jpeg"/><Relationship Id="rId5" Type="http://schemas.openxmlformats.org/officeDocument/2006/relationships/image" Target="../media/image3.jpeg"/><Relationship Id="rId10" Type="http://schemas.openxmlformats.org/officeDocument/2006/relationships/image" Target="../media/image8.jpeg"/><Relationship Id="rId4" Type="http://schemas.openxmlformats.org/officeDocument/2006/relationships/image" Target="../media/image2.jpe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svg"/><Relationship Id="rId3" Type="http://schemas.openxmlformats.org/officeDocument/2006/relationships/image" Target="../media/image10.pn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svg"/><Relationship Id="rId11" Type="http://schemas.openxmlformats.org/officeDocument/2006/relationships/image" Target="../media/image39.svg"/><Relationship Id="rId5" Type="http://schemas.openxmlformats.org/officeDocument/2006/relationships/image" Target="../media/image11.png"/><Relationship Id="rId10" Type="http://schemas.openxmlformats.org/officeDocument/2006/relationships/image" Target="../media/image14.png"/><Relationship Id="rId4" Type="http://schemas.openxmlformats.org/officeDocument/2006/relationships/image" Target="../media/image32.svg"/><Relationship Id="rId9" Type="http://schemas.openxmlformats.org/officeDocument/2006/relationships/image" Target="../media/image1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4"/>
          <p:cNvGrpSpPr>
            <a:grpSpLocks noChangeAspect="1"/>
          </p:cNvGrpSpPr>
          <p:nvPr/>
        </p:nvGrpSpPr>
        <p:grpSpPr>
          <a:xfrm>
            <a:off x="10804301" y="266982"/>
            <a:ext cx="2539436" cy="2539436"/>
            <a:chOff x="0" y="0"/>
            <a:chExt cx="6350000" cy="6350000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6350000" cy="6351270"/>
            </a:xfrm>
            <a:custGeom>
              <a:avLst/>
              <a:gdLst/>
              <a:ahLst/>
              <a:cxnLst/>
              <a:rect l="l" t="t" r="r" b="b"/>
              <a:pathLst>
                <a:path w="6350000" h="6351270">
                  <a:moveTo>
                    <a:pt x="0" y="5955030"/>
                  </a:moveTo>
                  <a:lnTo>
                    <a:pt x="0" y="394970"/>
                  </a:lnTo>
                  <a:cubicBezTo>
                    <a:pt x="0" y="176530"/>
                    <a:pt x="176530" y="0"/>
                    <a:pt x="394970" y="0"/>
                  </a:cubicBezTo>
                  <a:lnTo>
                    <a:pt x="5956300" y="0"/>
                  </a:lnTo>
                  <a:cubicBezTo>
                    <a:pt x="6173470" y="0"/>
                    <a:pt x="6350000" y="176530"/>
                    <a:pt x="6350000" y="394970"/>
                  </a:cubicBezTo>
                  <a:cubicBezTo>
                    <a:pt x="6350000" y="394970"/>
                    <a:pt x="6350000" y="394970"/>
                    <a:pt x="6350000" y="394970"/>
                  </a:cubicBezTo>
                  <a:lnTo>
                    <a:pt x="6350000" y="5956300"/>
                  </a:lnTo>
                  <a:cubicBezTo>
                    <a:pt x="6350000" y="6174740"/>
                    <a:pt x="6173470" y="6351270"/>
                    <a:pt x="5955030" y="6351270"/>
                  </a:cubicBezTo>
                  <a:lnTo>
                    <a:pt x="5955030" y="6351270"/>
                  </a:lnTo>
                  <a:lnTo>
                    <a:pt x="394970" y="6351270"/>
                  </a:lnTo>
                  <a:cubicBezTo>
                    <a:pt x="176530" y="6350000"/>
                    <a:pt x="0" y="6173470"/>
                    <a:pt x="0" y="5955030"/>
                  </a:cubicBezTo>
                  <a:cubicBezTo>
                    <a:pt x="0" y="5955030"/>
                    <a:pt x="0" y="5955030"/>
                    <a:pt x="0" y="5955030"/>
                  </a:cubicBezTo>
                  <a:close/>
                </a:path>
              </a:pathLst>
            </a:custGeom>
            <a:blipFill>
              <a:blip r:embed="rId3"/>
              <a:stretch>
                <a:fillRect l="-62540" r="-62540" b="-20"/>
              </a:stretch>
            </a:blipFill>
            <a:ln>
              <a:solidFill>
                <a:schemeClr val="tx1"/>
              </a:solidFill>
            </a:ln>
          </p:spPr>
        </p:sp>
      </p:grpSp>
      <p:grpSp>
        <p:nvGrpSpPr>
          <p:cNvPr id="8" name="Group 8"/>
          <p:cNvGrpSpPr/>
          <p:nvPr/>
        </p:nvGrpSpPr>
        <p:grpSpPr>
          <a:xfrm>
            <a:off x="470246" y="488226"/>
            <a:ext cx="7076453" cy="2335555"/>
            <a:chOff x="0" y="0"/>
            <a:chExt cx="2667260" cy="880319"/>
          </a:xfrm>
          <a:noFill/>
        </p:grpSpPr>
        <p:sp>
          <p:nvSpPr>
            <p:cNvPr id="9" name="Freeform 9"/>
            <p:cNvSpPr/>
            <p:nvPr/>
          </p:nvSpPr>
          <p:spPr>
            <a:xfrm>
              <a:off x="0" y="0"/>
              <a:ext cx="2667261" cy="880319"/>
            </a:xfrm>
            <a:custGeom>
              <a:avLst/>
              <a:gdLst/>
              <a:ahLst/>
              <a:cxnLst/>
              <a:rect l="l" t="t" r="r" b="b"/>
              <a:pathLst>
                <a:path w="2667261" h="880319">
                  <a:moveTo>
                    <a:pt x="2542800" y="880319"/>
                  </a:moveTo>
                  <a:lnTo>
                    <a:pt x="124460" y="880319"/>
                  </a:lnTo>
                  <a:cubicBezTo>
                    <a:pt x="55880" y="880319"/>
                    <a:pt x="0" y="824439"/>
                    <a:pt x="0" y="755859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2542801" y="0"/>
                  </a:lnTo>
                  <a:cubicBezTo>
                    <a:pt x="2611381" y="0"/>
                    <a:pt x="2667261" y="55880"/>
                    <a:pt x="2667261" y="124460"/>
                  </a:cubicBezTo>
                  <a:lnTo>
                    <a:pt x="2667261" y="755859"/>
                  </a:lnTo>
                  <a:cubicBezTo>
                    <a:pt x="2667261" y="824439"/>
                    <a:pt x="2611381" y="880319"/>
                    <a:pt x="2542801" y="880319"/>
                  </a:cubicBezTo>
                  <a:close/>
                </a:path>
              </a:pathLst>
            </a:custGeom>
            <a:grpFill/>
            <a:ln>
              <a:solidFill>
                <a:schemeClr val="tx1"/>
              </a:solidFill>
            </a:ln>
          </p:spPr>
        </p:sp>
      </p:grpSp>
      <p:grpSp>
        <p:nvGrpSpPr>
          <p:cNvPr id="12" name="Group 12"/>
          <p:cNvGrpSpPr>
            <a:grpSpLocks noChangeAspect="1"/>
          </p:cNvGrpSpPr>
          <p:nvPr/>
        </p:nvGrpSpPr>
        <p:grpSpPr>
          <a:xfrm>
            <a:off x="8070571" y="266982"/>
            <a:ext cx="2539436" cy="2539436"/>
            <a:chOff x="0" y="0"/>
            <a:chExt cx="6350000" cy="6350000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6350000" cy="6351270"/>
            </a:xfrm>
            <a:custGeom>
              <a:avLst/>
              <a:gdLst/>
              <a:ahLst/>
              <a:cxnLst/>
              <a:rect l="l" t="t" r="r" b="b"/>
              <a:pathLst>
                <a:path w="6350000" h="6351270">
                  <a:moveTo>
                    <a:pt x="0" y="5955030"/>
                  </a:moveTo>
                  <a:lnTo>
                    <a:pt x="0" y="394970"/>
                  </a:lnTo>
                  <a:cubicBezTo>
                    <a:pt x="0" y="176530"/>
                    <a:pt x="176530" y="0"/>
                    <a:pt x="394970" y="0"/>
                  </a:cubicBezTo>
                  <a:lnTo>
                    <a:pt x="5956300" y="0"/>
                  </a:lnTo>
                  <a:cubicBezTo>
                    <a:pt x="6173470" y="0"/>
                    <a:pt x="6350000" y="176530"/>
                    <a:pt x="6350000" y="394970"/>
                  </a:cubicBezTo>
                  <a:cubicBezTo>
                    <a:pt x="6350000" y="394970"/>
                    <a:pt x="6350000" y="394970"/>
                    <a:pt x="6350000" y="394970"/>
                  </a:cubicBezTo>
                  <a:lnTo>
                    <a:pt x="6350000" y="5956300"/>
                  </a:lnTo>
                  <a:cubicBezTo>
                    <a:pt x="6350000" y="6174740"/>
                    <a:pt x="6173470" y="6351270"/>
                    <a:pt x="5955030" y="6351270"/>
                  </a:cubicBezTo>
                  <a:lnTo>
                    <a:pt x="5955030" y="6351270"/>
                  </a:lnTo>
                  <a:lnTo>
                    <a:pt x="394970" y="6351270"/>
                  </a:lnTo>
                  <a:cubicBezTo>
                    <a:pt x="176530" y="6350000"/>
                    <a:pt x="0" y="6173470"/>
                    <a:pt x="0" y="5955030"/>
                  </a:cubicBezTo>
                  <a:cubicBezTo>
                    <a:pt x="0" y="5955030"/>
                    <a:pt x="0" y="5955030"/>
                    <a:pt x="0" y="5955030"/>
                  </a:cubicBezTo>
                  <a:close/>
                </a:path>
              </a:pathLst>
            </a:custGeom>
            <a:blipFill>
              <a:blip r:embed="rId4"/>
              <a:stretch>
                <a:fillRect l="-30229" r="-30229" b="-20"/>
              </a:stretch>
            </a:blipFill>
            <a:ln>
              <a:solidFill>
                <a:schemeClr val="tx1"/>
              </a:solidFill>
            </a:ln>
          </p:spPr>
        </p:sp>
      </p:grpSp>
      <p:grpSp>
        <p:nvGrpSpPr>
          <p:cNvPr id="14" name="Group 14"/>
          <p:cNvGrpSpPr>
            <a:grpSpLocks noChangeAspect="1"/>
          </p:cNvGrpSpPr>
          <p:nvPr/>
        </p:nvGrpSpPr>
        <p:grpSpPr>
          <a:xfrm>
            <a:off x="8070571" y="2996918"/>
            <a:ext cx="2539436" cy="2539436"/>
            <a:chOff x="0" y="0"/>
            <a:chExt cx="6350000" cy="6350000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6350000" cy="6351270"/>
            </a:xfrm>
            <a:custGeom>
              <a:avLst/>
              <a:gdLst/>
              <a:ahLst/>
              <a:cxnLst/>
              <a:rect l="l" t="t" r="r" b="b"/>
              <a:pathLst>
                <a:path w="6350000" h="6351270">
                  <a:moveTo>
                    <a:pt x="0" y="5955030"/>
                  </a:moveTo>
                  <a:lnTo>
                    <a:pt x="0" y="394970"/>
                  </a:lnTo>
                  <a:cubicBezTo>
                    <a:pt x="0" y="176530"/>
                    <a:pt x="176530" y="0"/>
                    <a:pt x="394970" y="0"/>
                  </a:cubicBezTo>
                  <a:lnTo>
                    <a:pt x="5956300" y="0"/>
                  </a:lnTo>
                  <a:cubicBezTo>
                    <a:pt x="6173470" y="0"/>
                    <a:pt x="6350000" y="176530"/>
                    <a:pt x="6350000" y="394970"/>
                  </a:cubicBezTo>
                  <a:cubicBezTo>
                    <a:pt x="6350000" y="394970"/>
                    <a:pt x="6350000" y="394970"/>
                    <a:pt x="6350000" y="394970"/>
                  </a:cubicBezTo>
                  <a:lnTo>
                    <a:pt x="6350000" y="5956300"/>
                  </a:lnTo>
                  <a:cubicBezTo>
                    <a:pt x="6350000" y="6174740"/>
                    <a:pt x="6173470" y="6351270"/>
                    <a:pt x="5955030" y="6351270"/>
                  </a:cubicBezTo>
                  <a:lnTo>
                    <a:pt x="5955030" y="6351270"/>
                  </a:lnTo>
                  <a:lnTo>
                    <a:pt x="394970" y="6351270"/>
                  </a:lnTo>
                  <a:cubicBezTo>
                    <a:pt x="176530" y="6350000"/>
                    <a:pt x="0" y="6173470"/>
                    <a:pt x="0" y="5955030"/>
                  </a:cubicBezTo>
                  <a:cubicBezTo>
                    <a:pt x="0" y="5955030"/>
                    <a:pt x="0" y="5955030"/>
                    <a:pt x="0" y="5955030"/>
                  </a:cubicBezTo>
                  <a:close/>
                </a:path>
              </a:pathLst>
            </a:custGeom>
            <a:blipFill>
              <a:blip r:embed="rId5"/>
              <a:stretch>
                <a:fillRect l="-25015" r="-25015" b="-20"/>
              </a:stretch>
            </a:blipFill>
            <a:ln>
              <a:solidFill>
                <a:schemeClr val="tx1"/>
              </a:solidFill>
            </a:ln>
          </p:spPr>
        </p:sp>
      </p:grpSp>
      <p:grpSp>
        <p:nvGrpSpPr>
          <p:cNvPr id="16" name="Group 16"/>
          <p:cNvGrpSpPr>
            <a:grpSpLocks noChangeAspect="1"/>
          </p:cNvGrpSpPr>
          <p:nvPr/>
        </p:nvGrpSpPr>
        <p:grpSpPr>
          <a:xfrm>
            <a:off x="10804301" y="2996918"/>
            <a:ext cx="2539436" cy="2539436"/>
            <a:chOff x="0" y="0"/>
            <a:chExt cx="6350000" cy="6350000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6350000" cy="6351270"/>
            </a:xfrm>
            <a:custGeom>
              <a:avLst/>
              <a:gdLst/>
              <a:ahLst/>
              <a:cxnLst/>
              <a:rect l="l" t="t" r="r" b="b"/>
              <a:pathLst>
                <a:path w="6350000" h="6351270">
                  <a:moveTo>
                    <a:pt x="0" y="5955030"/>
                  </a:moveTo>
                  <a:lnTo>
                    <a:pt x="0" y="394970"/>
                  </a:lnTo>
                  <a:cubicBezTo>
                    <a:pt x="0" y="176530"/>
                    <a:pt x="176530" y="0"/>
                    <a:pt x="394970" y="0"/>
                  </a:cubicBezTo>
                  <a:lnTo>
                    <a:pt x="5956300" y="0"/>
                  </a:lnTo>
                  <a:cubicBezTo>
                    <a:pt x="6173470" y="0"/>
                    <a:pt x="6350000" y="176530"/>
                    <a:pt x="6350000" y="394970"/>
                  </a:cubicBezTo>
                  <a:cubicBezTo>
                    <a:pt x="6350000" y="394970"/>
                    <a:pt x="6350000" y="394970"/>
                    <a:pt x="6350000" y="394970"/>
                  </a:cubicBezTo>
                  <a:lnTo>
                    <a:pt x="6350000" y="5956300"/>
                  </a:lnTo>
                  <a:cubicBezTo>
                    <a:pt x="6350000" y="6174740"/>
                    <a:pt x="6173470" y="6351270"/>
                    <a:pt x="5955030" y="6351270"/>
                  </a:cubicBezTo>
                  <a:lnTo>
                    <a:pt x="5955030" y="6351270"/>
                  </a:lnTo>
                  <a:lnTo>
                    <a:pt x="394970" y="6351270"/>
                  </a:lnTo>
                  <a:cubicBezTo>
                    <a:pt x="176530" y="6350000"/>
                    <a:pt x="0" y="6173470"/>
                    <a:pt x="0" y="5955030"/>
                  </a:cubicBezTo>
                  <a:cubicBezTo>
                    <a:pt x="0" y="5955030"/>
                    <a:pt x="0" y="5955030"/>
                    <a:pt x="0" y="5955030"/>
                  </a:cubicBezTo>
                  <a:close/>
                </a:path>
              </a:pathLst>
            </a:custGeom>
            <a:blipFill>
              <a:blip r:embed="rId6"/>
              <a:stretch>
                <a:fillRect l="-20374" r="-20374" b="-20"/>
              </a:stretch>
            </a:blipFill>
            <a:ln>
              <a:solidFill>
                <a:schemeClr val="tx1"/>
              </a:solidFill>
            </a:ln>
          </p:spPr>
        </p:sp>
      </p:grpSp>
      <p:grpSp>
        <p:nvGrpSpPr>
          <p:cNvPr id="18" name="Group 18"/>
          <p:cNvGrpSpPr/>
          <p:nvPr/>
        </p:nvGrpSpPr>
        <p:grpSpPr>
          <a:xfrm>
            <a:off x="946183" y="1035844"/>
            <a:ext cx="6106644" cy="1290355"/>
            <a:chOff x="0" y="9525"/>
            <a:chExt cx="8142191" cy="1720476"/>
          </a:xfrm>
        </p:grpSpPr>
        <p:sp>
          <p:nvSpPr>
            <p:cNvPr id="19" name="TextBox 19"/>
            <p:cNvSpPr txBox="1"/>
            <p:nvPr/>
          </p:nvSpPr>
          <p:spPr>
            <a:xfrm>
              <a:off x="0" y="9525"/>
              <a:ext cx="8142191" cy="742426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>
                <a:lnSpc>
                  <a:spcPts val="4079"/>
                </a:lnSpc>
              </a:pPr>
              <a:r>
                <a:rPr lang="en-US" sz="4800" b="1" dirty="0">
                  <a:latin typeface="Telegraf" panose="020B0604020202020204" charset="0"/>
                </a:rPr>
                <a:t>What will we study</a:t>
              </a:r>
              <a:r>
                <a:rPr lang="en-US" sz="4000" b="1" dirty="0">
                  <a:latin typeface="Telegraf" panose="020B0604020202020204" charset="0"/>
                </a:rPr>
                <a:t>?</a:t>
              </a:r>
            </a:p>
          </p:txBody>
        </p:sp>
        <p:sp>
          <p:nvSpPr>
            <p:cNvPr id="20" name="TextBox 20"/>
            <p:cNvSpPr txBox="1"/>
            <p:nvPr/>
          </p:nvSpPr>
          <p:spPr>
            <a:xfrm>
              <a:off x="0" y="1159501"/>
              <a:ext cx="8142191" cy="57050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>
                <a:lnSpc>
                  <a:spcPts val="2940"/>
                </a:lnSpc>
              </a:pPr>
              <a:r>
                <a:rPr lang="en-US" sz="4400" b="1" u="sng" spc="42" dirty="0">
                  <a:solidFill>
                    <a:srgbClr val="3D3132"/>
                  </a:solidFill>
                  <a:latin typeface="Telegraf"/>
                </a:rPr>
                <a:t>3 Themes</a:t>
              </a:r>
            </a:p>
          </p:txBody>
        </p:sp>
      </p:grpSp>
      <p:sp>
        <p:nvSpPr>
          <p:cNvPr id="21" name="TextBox 21"/>
          <p:cNvSpPr txBox="1"/>
          <p:nvPr/>
        </p:nvSpPr>
        <p:spPr>
          <a:xfrm>
            <a:off x="220182" y="3015968"/>
            <a:ext cx="4814617" cy="461664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3600"/>
              </a:lnSpc>
            </a:pPr>
            <a:r>
              <a:rPr lang="en-US" sz="2400" b="1" u="sng" spc="127" dirty="0">
                <a:solidFill>
                  <a:srgbClr val="3D3132"/>
                </a:solidFill>
                <a:latin typeface="Tekton Pro Ext" panose="020F0605020208020904" pitchFamily="34" charset="0"/>
              </a:rPr>
              <a:t>Identity and culture</a:t>
            </a:r>
          </a:p>
          <a:p>
            <a:pPr algn="ctr">
              <a:lnSpc>
                <a:spcPts val="3600"/>
              </a:lnSpc>
            </a:pPr>
            <a:endParaRPr lang="en-US" sz="2400" spc="127" dirty="0">
              <a:solidFill>
                <a:srgbClr val="3D3132"/>
              </a:solidFill>
              <a:latin typeface="Tekton Pro Ext" panose="020F0605020208020904" pitchFamily="34" charset="0"/>
            </a:endParaRPr>
          </a:p>
          <a:p>
            <a:pPr marL="518160" lvl="1" indent="-259080">
              <a:lnSpc>
                <a:spcPts val="3600"/>
              </a:lnSpc>
              <a:buFont typeface="Arial"/>
              <a:buChar char="•"/>
            </a:pPr>
            <a:r>
              <a:rPr lang="en-US" sz="2400" spc="127" dirty="0">
                <a:solidFill>
                  <a:srgbClr val="3D3132"/>
                </a:solidFill>
                <a:latin typeface="Tekton Pro Ext" panose="020F0605020208020904" pitchFamily="34" charset="0"/>
              </a:rPr>
              <a:t>Types of family</a:t>
            </a:r>
          </a:p>
          <a:p>
            <a:pPr marL="518160" lvl="1" indent="-259080">
              <a:lnSpc>
                <a:spcPts val="3600"/>
              </a:lnSpc>
              <a:buFont typeface="Arial"/>
              <a:buChar char="•"/>
            </a:pPr>
            <a:r>
              <a:rPr lang="en-US" sz="2400" spc="127" dirty="0">
                <a:solidFill>
                  <a:srgbClr val="3D3132"/>
                </a:solidFill>
                <a:latin typeface="Tekton Pro Ext" panose="020F0605020208020904" pitchFamily="34" charset="0"/>
              </a:rPr>
              <a:t>Relationships</a:t>
            </a:r>
          </a:p>
          <a:p>
            <a:pPr marL="518160" lvl="1" indent="-259080">
              <a:lnSpc>
                <a:spcPts val="3600"/>
              </a:lnSpc>
              <a:buFont typeface="Arial"/>
              <a:buChar char="•"/>
            </a:pPr>
            <a:r>
              <a:rPr lang="en-US" sz="2400" spc="127" dirty="0">
                <a:solidFill>
                  <a:srgbClr val="3D3132"/>
                </a:solidFill>
                <a:latin typeface="Tekton Pro Ext" panose="020F0605020208020904" pitchFamily="34" charset="0"/>
              </a:rPr>
              <a:t>Marriage/partnerships</a:t>
            </a:r>
          </a:p>
          <a:p>
            <a:pPr marL="518160" lvl="1" indent="-259080">
              <a:lnSpc>
                <a:spcPts val="3600"/>
              </a:lnSpc>
              <a:buFont typeface="Arial"/>
              <a:buChar char="•"/>
            </a:pPr>
            <a:r>
              <a:rPr lang="en-US" sz="2400" spc="127" dirty="0">
                <a:solidFill>
                  <a:srgbClr val="3D3132"/>
                </a:solidFill>
                <a:latin typeface="Tekton Pro Ext" panose="020F0605020208020904" pitchFamily="34" charset="0"/>
              </a:rPr>
              <a:t>Social media</a:t>
            </a:r>
          </a:p>
          <a:p>
            <a:pPr marL="518160" lvl="1" indent="-259080">
              <a:lnSpc>
                <a:spcPts val="3600"/>
              </a:lnSpc>
              <a:buFont typeface="Arial"/>
              <a:buChar char="•"/>
            </a:pPr>
            <a:r>
              <a:rPr lang="en-US" sz="2400" spc="127" dirty="0">
                <a:solidFill>
                  <a:srgbClr val="3D3132"/>
                </a:solidFill>
                <a:latin typeface="Tekton Pro Ext" panose="020F0605020208020904" pitchFamily="34" charset="0"/>
              </a:rPr>
              <a:t>Music</a:t>
            </a:r>
          </a:p>
          <a:p>
            <a:pPr marL="518160" lvl="1" indent="-259080">
              <a:lnSpc>
                <a:spcPts val="3600"/>
              </a:lnSpc>
              <a:buFont typeface="Arial"/>
              <a:buChar char="•"/>
            </a:pPr>
            <a:r>
              <a:rPr lang="en-US" sz="2400" spc="127" dirty="0">
                <a:solidFill>
                  <a:srgbClr val="3D3132"/>
                </a:solidFill>
                <a:latin typeface="Tekton Pro Ext" panose="020F0605020208020904" pitchFamily="34" charset="0"/>
              </a:rPr>
              <a:t>Cinema &amp; TV</a:t>
            </a:r>
          </a:p>
          <a:p>
            <a:pPr marL="518160" lvl="1" indent="-259080">
              <a:lnSpc>
                <a:spcPts val="3600"/>
              </a:lnSpc>
              <a:buFont typeface="Arial"/>
              <a:buChar char="•"/>
            </a:pPr>
            <a:r>
              <a:rPr lang="en-US" sz="2400" spc="127" dirty="0">
                <a:solidFill>
                  <a:srgbClr val="3D3132"/>
                </a:solidFill>
                <a:latin typeface="Tekton Pro Ext" panose="020F0605020208020904" pitchFamily="34" charset="0"/>
              </a:rPr>
              <a:t>Food</a:t>
            </a:r>
          </a:p>
          <a:p>
            <a:pPr marL="518160" lvl="1" indent="-259080">
              <a:lnSpc>
                <a:spcPts val="3600"/>
              </a:lnSpc>
              <a:buFont typeface="Arial"/>
              <a:buChar char="•"/>
            </a:pPr>
            <a:r>
              <a:rPr lang="en-US" sz="2400" spc="127" dirty="0">
                <a:solidFill>
                  <a:srgbClr val="3D3132"/>
                </a:solidFill>
                <a:latin typeface="Tekton Pro Ext" panose="020F0605020208020904" pitchFamily="34" charset="0"/>
              </a:rPr>
              <a:t>Sport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13538031" y="299946"/>
            <a:ext cx="4467467" cy="553997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600"/>
              </a:lnSpc>
            </a:pPr>
            <a:r>
              <a:rPr lang="en-US" sz="2400" u="sng" spc="127" dirty="0">
                <a:solidFill>
                  <a:srgbClr val="3D3132"/>
                </a:solidFill>
                <a:latin typeface="Tekton Pro Ext" panose="020F0605020208020904" pitchFamily="34" charset="0"/>
              </a:rPr>
              <a:t>Local, national, International and global areas of interest</a:t>
            </a:r>
          </a:p>
          <a:p>
            <a:pPr algn="ctr">
              <a:lnSpc>
                <a:spcPts val="3600"/>
              </a:lnSpc>
            </a:pPr>
            <a:endParaRPr lang="en-US" sz="2400" spc="127" dirty="0">
              <a:solidFill>
                <a:srgbClr val="3D3132"/>
              </a:solidFill>
              <a:latin typeface="Tekton Pro Ext" panose="020F0605020208020904" pitchFamily="34" charset="0"/>
            </a:endParaRPr>
          </a:p>
          <a:p>
            <a:pPr marL="518160" lvl="1" indent="-259080">
              <a:lnSpc>
                <a:spcPts val="3600"/>
              </a:lnSpc>
              <a:buFont typeface="Arial"/>
              <a:buChar char="•"/>
            </a:pPr>
            <a:r>
              <a:rPr lang="en-US" sz="2400" spc="127" dirty="0">
                <a:solidFill>
                  <a:srgbClr val="3D3132"/>
                </a:solidFill>
                <a:latin typeface="Tekton Pro Ext" panose="020F0605020208020904" pitchFamily="34" charset="0"/>
              </a:rPr>
              <a:t>Where you </a:t>
            </a:r>
            <a:r>
              <a:rPr lang="en-US" sz="2400" spc="127" dirty="0" smtClean="0">
                <a:solidFill>
                  <a:srgbClr val="3D3132"/>
                </a:solidFill>
                <a:latin typeface="Tekton Pro Ext" panose="020F0605020208020904" pitchFamily="34" charset="0"/>
              </a:rPr>
              <a:t>live</a:t>
            </a:r>
          </a:p>
          <a:p>
            <a:pPr marL="518160" lvl="1" indent="-259080">
              <a:lnSpc>
                <a:spcPts val="3600"/>
              </a:lnSpc>
              <a:buFont typeface="Arial"/>
              <a:buChar char="•"/>
            </a:pPr>
            <a:r>
              <a:rPr lang="en-US" sz="2400" spc="127" dirty="0" smtClean="0">
                <a:solidFill>
                  <a:srgbClr val="3D3132"/>
                </a:solidFill>
                <a:latin typeface="Tekton Pro Ext" panose="020F0605020208020904" pitchFamily="34" charset="0"/>
              </a:rPr>
              <a:t>Travel &amp; tourism</a:t>
            </a:r>
            <a:endParaRPr lang="en-US" sz="2400" spc="127" dirty="0">
              <a:solidFill>
                <a:srgbClr val="3D3132"/>
              </a:solidFill>
              <a:latin typeface="Tekton Pro Ext" panose="020F0605020208020904" pitchFamily="34" charset="0"/>
            </a:endParaRPr>
          </a:p>
          <a:p>
            <a:pPr marL="518160" lvl="1" indent="-259080">
              <a:lnSpc>
                <a:spcPts val="3600"/>
              </a:lnSpc>
              <a:buFont typeface="Arial"/>
              <a:buChar char="•"/>
            </a:pPr>
            <a:r>
              <a:rPr lang="en-US" sz="2400" spc="127" dirty="0">
                <a:solidFill>
                  <a:srgbClr val="3D3132"/>
                </a:solidFill>
                <a:latin typeface="Tekton Pro Ext" panose="020F0605020208020904" pitchFamily="34" charset="0"/>
              </a:rPr>
              <a:t>Charity work</a:t>
            </a:r>
          </a:p>
          <a:p>
            <a:pPr marL="518160" lvl="1" indent="-259080">
              <a:lnSpc>
                <a:spcPts val="3600"/>
              </a:lnSpc>
              <a:buFont typeface="Arial"/>
              <a:buChar char="•"/>
            </a:pPr>
            <a:r>
              <a:rPr lang="en-US" sz="2400" spc="127" dirty="0">
                <a:solidFill>
                  <a:srgbClr val="3D3132"/>
                </a:solidFill>
                <a:latin typeface="Tekton Pro Ext" panose="020F0605020208020904" pitchFamily="34" charset="0"/>
              </a:rPr>
              <a:t>Healthy &amp; unhealthy living</a:t>
            </a:r>
          </a:p>
          <a:p>
            <a:pPr marL="518160" lvl="1" indent="-259080">
              <a:lnSpc>
                <a:spcPts val="3600"/>
              </a:lnSpc>
              <a:buFont typeface="Arial"/>
              <a:buChar char="•"/>
            </a:pPr>
            <a:r>
              <a:rPr lang="en-US" sz="2400" spc="127" dirty="0">
                <a:solidFill>
                  <a:srgbClr val="3D3132"/>
                </a:solidFill>
                <a:latin typeface="Tekton Pro Ext" panose="020F0605020208020904" pitchFamily="34" charset="0"/>
              </a:rPr>
              <a:t>The environment</a:t>
            </a:r>
          </a:p>
          <a:p>
            <a:pPr marL="518160" lvl="1" indent="-259080">
              <a:lnSpc>
                <a:spcPts val="3600"/>
              </a:lnSpc>
              <a:buFont typeface="Arial"/>
              <a:buChar char="•"/>
            </a:pPr>
            <a:r>
              <a:rPr lang="en-US" sz="2400" spc="127" dirty="0">
                <a:solidFill>
                  <a:srgbClr val="3D3132"/>
                </a:solidFill>
                <a:latin typeface="Tekton Pro Ext" panose="020F0605020208020904" pitchFamily="34" charset="0"/>
              </a:rPr>
              <a:t>Poverty &amp; homelessness</a:t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7997638" y="6286500"/>
            <a:ext cx="5522019" cy="323165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600"/>
              </a:lnSpc>
            </a:pPr>
            <a:r>
              <a:rPr lang="en-US" sz="2400" b="1" u="sng" spc="127" dirty="0">
                <a:solidFill>
                  <a:srgbClr val="3D3132"/>
                </a:solidFill>
                <a:latin typeface="Tekton Pro Ext" panose="020F0605020208020904" pitchFamily="34" charset="0"/>
              </a:rPr>
              <a:t>Current and future study </a:t>
            </a:r>
          </a:p>
          <a:p>
            <a:pPr algn="ctr">
              <a:lnSpc>
                <a:spcPts val="3600"/>
              </a:lnSpc>
            </a:pPr>
            <a:r>
              <a:rPr lang="en-US" sz="2400" b="1" u="sng" spc="127" dirty="0">
                <a:solidFill>
                  <a:srgbClr val="3D3132"/>
                </a:solidFill>
                <a:latin typeface="Tekton Pro Ext" panose="020F0605020208020904" pitchFamily="34" charset="0"/>
              </a:rPr>
              <a:t>and employment</a:t>
            </a:r>
          </a:p>
          <a:p>
            <a:pPr algn="ctr">
              <a:lnSpc>
                <a:spcPts val="3600"/>
              </a:lnSpc>
            </a:pPr>
            <a:endParaRPr lang="en-US" sz="2400" spc="127" dirty="0">
              <a:solidFill>
                <a:srgbClr val="3D3132"/>
              </a:solidFill>
              <a:latin typeface="Tekton Pro Ext" panose="020F0605020208020904" pitchFamily="34" charset="0"/>
            </a:endParaRPr>
          </a:p>
          <a:p>
            <a:pPr marL="518160" lvl="1" indent="-259080">
              <a:lnSpc>
                <a:spcPts val="3600"/>
              </a:lnSpc>
              <a:buFont typeface="Arial"/>
              <a:buChar char="•"/>
            </a:pPr>
            <a:r>
              <a:rPr lang="en-US" sz="2400" spc="127" dirty="0">
                <a:solidFill>
                  <a:srgbClr val="3D3132"/>
                </a:solidFill>
                <a:latin typeface="Tekton Pro Ext" panose="020F0605020208020904" pitchFamily="34" charset="0"/>
              </a:rPr>
              <a:t>Your studies</a:t>
            </a:r>
          </a:p>
          <a:p>
            <a:pPr marL="518160" lvl="1" indent="-259080">
              <a:lnSpc>
                <a:spcPts val="3600"/>
              </a:lnSpc>
              <a:buFont typeface="Arial"/>
              <a:buChar char="•"/>
            </a:pPr>
            <a:r>
              <a:rPr lang="en-US" sz="2400" spc="127" dirty="0">
                <a:solidFill>
                  <a:srgbClr val="3D3132"/>
                </a:solidFill>
                <a:latin typeface="Tekton Pro Ext" panose="020F0605020208020904" pitchFamily="34" charset="0"/>
              </a:rPr>
              <a:t>Life at school</a:t>
            </a:r>
          </a:p>
          <a:p>
            <a:pPr marL="518160" lvl="1" indent="-259080">
              <a:lnSpc>
                <a:spcPts val="3600"/>
              </a:lnSpc>
              <a:buFont typeface="Arial"/>
              <a:buChar char="•"/>
            </a:pPr>
            <a:r>
              <a:rPr lang="en-US" sz="2400" spc="127" dirty="0">
                <a:solidFill>
                  <a:srgbClr val="3D3132"/>
                </a:solidFill>
                <a:latin typeface="Tekton Pro Ext" panose="020F0605020208020904" pitchFamily="34" charset="0"/>
              </a:rPr>
              <a:t>Education after GCSEs</a:t>
            </a:r>
          </a:p>
          <a:p>
            <a:pPr marL="518160" lvl="1" indent="-259080">
              <a:lnSpc>
                <a:spcPts val="3600"/>
              </a:lnSpc>
              <a:buFont typeface="Arial"/>
              <a:buChar char="•"/>
            </a:pPr>
            <a:r>
              <a:rPr lang="en-US" sz="2400" spc="127" dirty="0">
                <a:solidFill>
                  <a:srgbClr val="3D3132"/>
                </a:solidFill>
                <a:latin typeface="Tekton Pro Ext" panose="020F0605020208020904" pitchFamily="34" charset="0"/>
              </a:rPr>
              <a:t>Jobs, careers &amp; ambitions</a:t>
            </a:r>
          </a:p>
        </p:txBody>
      </p:sp>
      <p:grpSp>
        <p:nvGrpSpPr>
          <p:cNvPr id="28" name="Group 24"/>
          <p:cNvGrpSpPr>
            <a:grpSpLocks noChangeAspect="1"/>
          </p:cNvGrpSpPr>
          <p:nvPr/>
        </p:nvGrpSpPr>
        <p:grpSpPr>
          <a:xfrm>
            <a:off x="15384103" y="7396732"/>
            <a:ext cx="2605818" cy="2605818"/>
            <a:chOff x="0" y="0"/>
            <a:chExt cx="6350000" cy="6350000"/>
          </a:xfrm>
        </p:grpSpPr>
        <p:sp>
          <p:nvSpPr>
            <p:cNvPr id="29" name="Freeform 25"/>
            <p:cNvSpPr/>
            <p:nvPr/>
          </p:nvSpPr>
          <p:spPr>
            <a:xfrm>
              <a:off x="0" y="0"/>
              <a:ext cx="6350000" cy="6351270"/>
            </a:xfrm>
            <a:custGeom>
              <a:avLst/>
              <a:gdLst/>
              <a:ahLst/>
              <a:cxnLst/>
              <a:rect l="l" t="t" r="r" b="b"/>
              <a:pathLst>
                <a:path w="6350000" h="6351270">
                  <a:moveTo>
                    <a:pt x="0" y="5955030"/>
                  </a:moveTo>
                  <a:lnTo>
                    <a:pt x="0" y="394970"/>
                  </a:lnTo>
                  <a:cubicBezTo>
                    <a:pt x="0" y="176530"/>
                    <a:pt x="176530" y="0"/>
                    <a:pt x="394970" y="0"/>
                  </a:cubicBezTo>
                  <a:lnTo>
                    <a:pt x="5956300" y="0"/>
                  </a:lnTo>
                  <a:cubicBezTo>
                    <a:pt x="6173470" y="0"/>
                    <a:pt x="6350000" y="176530"/>
                    <a:pt x="6350000" y="394970"/>
                  </a:cubicBezTo>
                  <a:cubicBezTo>
                    <a:pt x="6350000" y="394970"/>
                    <a:pt x="6350000" y="394970"/>
                    <a:pt x="6350000" y="394970"/>
                  </a:cubicBezTo>
                  <a:lnTo>
                    <a:pt x="6350000" y="5956300"/>
                  </a:lnTo>
                  <a:cubicBezTo>
                    <a:pt x="6350000" y="6174740"/>
                    <a:pt x="6173470" y="6351270"/>
                    <a:pt x="5955030" y="6351270"/>
                  </a:cubicBezTo>
                  <a:lnTo>
                    <a:pt x="5955030" y="6351270"/>
                  </a:lnTo>
                  <a:lnTo>
                    <a:pt x="394970" y="6351270"/>
                  </a:lnTo>
                  <a:cubicBezTo>
                    <a:pt x="176530" y="6350000"/>
                    <a:pt x="0" y="6173470"/>
                    <a:pt x="0" y="5955030"/>
                  </a:cubicBezTo>
                  <a:cubicBezTo>
                    <a:pt x="0" y="5955030"/>
                    <a:pt x="0" y="5955030"/>
                    <a:pt x="0" y="5955030"/>
                  </a:cubicBezTo>
                  <a:close/>
                </a:path>
              </a:pathLst>
            </a:custGeom>
            <a:blipFill>
              <a:blip r:embed="rId7"/>
              <a:stretch>
                <a:fillRect l="-25015" r="-25015" b="-20"/>
              </a:stretch>
            </a:blipFill>
            <a:ln>
              <a:solidFill>
                <a:schemeClr val="tx1"/>
              </a:solidFill>
            </a:ln>
          </p:spPr>
        </p:sp>
      </p:grpSp>
      <p:pic>
        <p:nvPicPr>
          <p:cNvPr id="30" name="Picture 2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3784219" y="6081449"/>
            <a:ext cx="3435519" cy="2280559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303886" y="7600849"/>
            <a:ext cx="3711430" cy="2469788"/>
          </a:xfrm>
          <a:prstGeom prst="rect">
            <a:avLst/>
          </a:prstGeom>
          <a:ln>
            <a:solidFill>
              <a:schemeClr val="tx1"/>
            </a:solidFill>
          </a:ln>
        </p:spPr>
      </p:pic>
      <p:grpSp>
        <p:nvGrpSpPr>
          <p:cNvPr id="32" name="Group 10"/>
          <p:cNvGrpSpPr>
            <a:grpSpLocks noChangeAspect="1"/>
          </p:cNvGrpSpPr>
          <p:nvPr/>
        </p:nvGrpSpPr>
        <p:grpSpPr>
          <a:xfrm>
            <a:off x="3950287" y="5449891"/>
            <a:ext cx="2911535" cy="2911535"/>
            <a:chOff x="0" y="0"/>
            <a:chExt cx="6350000" cy="6350000"/>
          </a:xfrm>
        </p:grpSpPr>
        <p:sp>
          <p:nvSpPr>
            <p:cNvPr id="33" name="Freeform 11"/>
            <p:cNvSpPr/>
            <p:nvPr/>
          </p:nvSpPr>
          <p:spPr>
            <a:xfrm>
              <a:off x="0" y="0"/>
              <a:ext cx="6350000" cy="6351270"/>
            </a:xfrm>
            <a:custGeom>
              <a:avLst/>
              <a:gdLst/>
              <a:ahLst/>
              <a:cxnLst/>
              <a:rect l="l" t="t" r="r" b="b"/>
              <a:pathLst>
                <a:path w="6350000" h="6351270">
                  <a:moveTo>
                    <a:pt x="0" y="5955030"/>
                  </a:moveTo>
                  <a:lnTo>
                    <a:pt x="0" y="394970"/>
                  </a:lnTo>
                  <a:cubicBezTo>
                    <a:pt x="0" y="176530"/>
                    <a:pt x="176530" y="0"/>
                    <a:pt x="394970" y="0"/>
                  </a:cubicBezTo>
                  <a:lnTo>
                    <a:pt x="5956300" y="0"/>
                  </a:lnTo>
                  <a:cubicBezTo>
                    <a:pt x="6173470" y="0"/>
                    <a:pt x="6350000" y="176530"/>
                    <a:pt x="6350000" y="394970"/>
                  </a:cubicBezTo>
                  <a:cubicBezTo>
                    <a:pt x="6350000" y="394970"/>
                    <a:pt x="6350000" y="394970"/>
                    <a:pt x="6350000" y="394970"/>
                  </a:cubicBezTo>
                  <a:lnTo>
                    <a:pt x="6350000" y="5956300"/>
                  </a:lnTo>
                  <a:cubicBezTo>
                    <a:pt x="6350000" y="6174740"/>
                    <a:pt x="6173470" y="6351270"/>
                    <a:pt x="5955030" y="6351270"/>
                  </a:cubicBezTo>
                  <a:lnTo>
                    <a:pt x="5955030" y="6351270"/>
                  </a:lnTo>
                  <a:lnTo>
                    <a:pt x="394970" y="6351270"/>
                  </a:lnTo>
                  <a:cubicBezTo>
                    <a:pt x="176530" y="6350000"/>
                    <a:pt x="0" y="6173470"/>
                    <a:pt x="0" y="5955030"/>
                  </a:cubicBezTo>
                  <a:cubicBezTo>
                    <a:pt x="0" y="5955030"/>
                    <a:pt x="0" y="5955030"/>
                    <a:pt x="0" y="5955030"/>
                  </a:cubicBezTo>
                  <a:close/>
                </a:path>
              </a:pathLst>
            </a:custGeom>
            <a:blipFill>
              <a:blip r:embed="rId10"/>
              <a:stretch>
                <a:fillRect l="-15301" r="-15301" b="-20"/>
              </a:stretch>
            </a:blipFill>
            <a:ln>
              <a:solidFill>
                <a:schemeClr val="tx1"/>
              </a:solidFill>
            </a:ln>
          </p:spPr>
        </p:sp>
      </p:grpSp>
      <p:grpSp>
        <p:nvGrpSpPr>
          <p:cNvPr id="34" name="Group 6"/>
          <p:cNvGrpSpPr>
            <a:grpSpLocks noChangeAspect="1"/>
          </p:cNvGrpSpPr>
          <p:nvPr/>
        </p:nvGrpSpPr>
        <p:grpSpPr>
          <a:xfrm>
            <a:off x="5102343" y="3098501"/>
            <a:ext cx="2634587" cy="2634587"/>
            <a:chOff x="0" y="0"/>
            <a:chExt cx="6350000" cy="6350000"/>
          </a:xfrm>
        </p:grpSpPr>
        <p:sp>
          <p:nvSpPr>
            <p:cNvPr id="35" name="Freeform 7"/>
            <p:cNvSpPr/>
            <p:nvPr/>
          </p:nvSpPr>
          <p:spPr>
            <a:xfrm>
              <a:off x="0" y="0"/>
              <a:ext cx="6350000" cy="6351270"/>
            </a:xfrm>
            <a:custGeom>
              <a:avLst/>
              <a:gdLst/>
              <a:ahLst/>
              <a:cxnLst/>
              <a:rect l="l" t="t" r="r" b="b"/>
              <a:pathLst>
                <a:path w="6350000" h="6351270">
                  <a:moveTo>
                    <a:pt x="0" y="5955030"/>
                  </a:moveTo>
                  <a:lnTo>
                    <a:pt x="0" y="394970"/>
                  </a:lnTo>
                  <a:cubicBezTo>
                    <a:pt x="0" y="176530"/>
                    <a:pt x="176530" y="0"/>
                    <a:pt x="394970" y="0"/>
                  </a:cubicBezTo>
                  <a:lnTo>
                    <a:pt x="5956300" y="0"/>
                  </a:lnTo>
                  <a:cubicBezTo>
                    <a:pt x="6173470" y="0"/>
                    <a:pt x="6350000" y="176530"/>
                    <a:pt x="6350000" y="394970"/>
                  </a:cubicBezTo>
                  <a:cubicBezTo>
                    <a:pt x="6350000" y="394970"/>
                    <a:pt x="6350000" y="394970"/>
                    <a:pt x="6350000" y="394970"/>
                  </a:cubicBezTo>
                  <a:lnTo>
                    <a:pt x="6350000" y="5956300"/>
                  </a:lnTo>
                  <a:cubicBezTo>
                    <a:pt x="6350000" y="6174740"/>
                    <a:pt x="6173470" y="6351270"/>
                    <a:pt x="5955030" y="6351270"/>
                  </a:cubicBezTo>
                  <a:lnTo>
                    <a:pt x="5955030" y="6351270"/>
                  </a:lnTo>
                  <a:lnTo>
                    <a:pt x="394970" y="6351270"/>
                  </a:lnTo>
                  <a:cubicBezTo>
                    <a:pt x="176530" y="6350000"/>
                    <a:pt x="0" y="6173470"/>
                    <a:pt x="0" y="5955030"/>
                  </a:cubicBezTo>
                  <a:cubicBezTo>
                    <a:pt x="0" y="5955030"/>
                    <a:pt x="0" y="5955030"/>
                    <a:pt x="0" y="5955030"/>
                  </a:cubicBezTo>
                  <a:close/>
                </a:path>
              </a:pathLst>
            </a:custGeom>
            <a:blipFill>
              <a:blip r:embed="rId11"/>
              <a:stretch>
                <a:fillRect l="-105875" r="-105875" b="-20"/>
              </a:stretch>
            </a:blipFill>
            <a:ln>
              <a:solidFill>
                <a:schemeClr val="tx1"/>
              </a:solidFill>
            </a:ln>
          </p:spPr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rcRect/>
          <a:stretch>
            <a:fillRect/>
          </a:stretch>
        </p:blipFill>
        <p:spPr>
          <a:xfrm>
            <a:off x="432042" y="2095501"/>
            <a:ext cx="3977376" cy="27697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rcRect/>
          <a:stretch>
            <a:fillRect/>
          </a:stretch>
        </p:blipFill>
        <p:spPr>
          <a:xfrm>
            <a:off x="9047681" y="1745903"/>
            <a:ext cx="3464472" cy="275476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8"/>
              </a:ext>
            </a:extLst>
          </a:blip>
          <a:srcRect/>
          <a:stretch>
            <a:fillRect/>
          </a:stretch>
        </p:blipFill>
        <p:spPr>
          <a:xfrm>
            <a:off x="12885666" y="4612405"/>
            <a:ext cx="3531573" cy="269974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9"/>
          <a:srcRect/>
          <a:stretch>
            <a:fillRect/>
          </a:stretch>
        </p:blipFill>
        <p:spPr>
          <a:xfrm>
            <a:off x="13411200" y="447390"/>
            <a:ext cx="4520394" cy="225268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</p:pic>
      <p:grpSp>
        <p:nvGrpSpPr>
          <p:cNvPr id="7" name="Group 7"/>
          <p:cNvGrpSpPr/>
          <p:nvPr/>
        </p:nvGrpSpPr>
        <p:grpSpPr>
          <a:xfrm>
            <a:off x="409430" y="4978893"/>
            <a:ext cx="4028656" cy="4952073"/>
            <a:chOff x="385275" y="-4322"/>
            <a:chExt cx="4708764" cy="5695835"/>
          </a:xfrm>
          <a:solidFill>
            <a:schemeClr val="bg1"/>
          </a:solidFill>
        </p:grpSpPr>
        <p:sp>
          <p:nvSpPr>
            <p:cNvPr id="8" name="TextBox 8"/>
            <p:cNvSpPr txBox="1"/>
            <p:nvPr/>
          </p:nvSpPr>
          <p:spPr>
            <a:xfrm>
              <a:off x="385275" y="-4322"/>
              <a:ext cx="4708764" cy="486753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txBody>
            <a:bodyPr wrap="square" lIns="0" tIns="0" rIns="0" bIns="0" rtlCol="0" anchor="t">
              <a:spAutoFit/>
            </a:bodyPr>
            <a:lstStyle/>
            <a:p>
              <a:pPr algn="ctr">
                <a:lnSpc>
                  <a:spcPts val="3325"/>
                </a:lnSpc>
              </a:pPr>
              <a:r>
                <a:rPr lang="en-US" sz="2620" spc="162" dirty="0" smtClean="0">
                  <a:solidFill>
                    <a:srgbClr val="3D3132"/>
                  </a:solidFill>
                  <a:latin typeface="Tekton Pro Ext" panose="020F0605020208020904" pitchFamily="34" charset="0"/>
                </a:rPr>
                <a:t>READING</a:t>
              </a:r>
              <a:endParaRPr lang="en-US" sz="2620" spc="162" dirty="0">
                <a:solidFill>
                  <a:srgbClr val="3D3132"/>
                </a:solidFill>
                <a:latin typeface="Tekton Pro Ext" panose="020F0605020208020904" pitchFamily="34" charset="0"/>
              </a:endParaRPr>
            </a:p>
          </p:txBody>
        </p:sp>
        <p:sp>
          <p:nvSpPr>
            <p:cNvPr id="9" name="TextBox 9"/>
            <p:cNvSpPr txBox="1"/>
            <p:nvPr/>
          </p:nvSpPr>
          <p:spPr>
            <a:xfrm>
              <a:off x="385275" y="613200"/>
              <a:ext cx="4708764" cy="5078313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250"/>
                </a:lnSpc>
              </a:pPr>
              <a:r>
                <a:rPr lang="en-US" sz="2800" spc="114" dirty="0">
                  <a:solidFill>
                    <a:srgbClr val="3D3132"/>
                  </a:solidFill>
                  <a:latin typeface="Tekton Pro Ext" panose="020F0605020208020904" pitchFamily="34" charset="0"/>
                </a:rPr>
                <a:t>25% of GCSE</a:t>
              </a:r>
            </a:p>
            <a:p>
              <a:pPr algn="ctr">
                <a:lnSpc>
                  <a:spcPts val="3250"/>
                </a:lnSpc>
              </a:pPr>
              <a:endParaRPr lang="en-US" sz="2800" spc="114" dirty="0">
                <a:solidFill>
                  <a:srgbClr val="3D3132"/>
                </a:solidFill>
                <a:latin typeface="Tekton Pro Ext" panose="020F0605020208020904" pitchFamily="34" charset="0"/>
              </a:endParaRPr>
            </a:p>
            <a:p>
              <a:pPr algn="ctr">
                <a:lnSpc>
                  <a:spcPts val="3250"/>
                </a:lnSpc>
              </a:pPr>
              <a:r>
                <a:rPr lang="en-US" sz="2800" spc="114" dirty="0">
                  <a:solidFill>
                    <a:srgbClr val="3D3132"/>
                  </a:solidFill>
                  <a:latin typeface="Tekton Pro Ext" panose="020F0605020208020904" pitchFamily="34" charset="0"/>
                </a:rPr>
                <a:t>Questions in English and the target language</a:t>
              </a:r>
            </a:p>
            <a:p>
              <a:pPr algn="ctr">
                <a:lnSpc>
                  <a:spcPts val="3250"/>
                </a:lnSpc>
              </a:pPr>
              <a:endParaRPr lang="en-US" sz="2800" spc="114" dirty="0">
                <a:solidFill>
                  <a:srgbClr val="3D3132"/>
                </a:solidFill>
                <a:latin typeface="Tekton Pro Ext" panose="020F0605020208020904" pitchFamily="34" charset="0"/>
              </a:endParaRPr>
            </a:p>
            <a:p>
              <a:pPr algn="ctr">
                <a:lnSpc>
                  <a:spcPts val="3250"/>
                </a:lnSpc>
              </a:pPr>
              <a:r>
                <a:rPr lang="en-US" sz="2800" spc="114" dirty="0">
                  <a:solidFill>
                    <a:srgbClr val="3D3132"/>
                  </a:solidFill>
                  <a:latin typeface="Tekton Pro Ext" panose="020F0605020208020904" pitchFamily="34" charset="0"/>
                </a:rPr>
                <a:t>Translation from target language into English</a:t>
              </a:r>
            </a:p>
          </p:txBody>
        </p:sp>
      </p:grpSp>
      <p:grpSp>
        <p:nvGrpSpPr>
          <p:cNvPr id="10" name="Group 10"/>
          <p:cNvGrpSpPr/>
          <p:nvPr/>
        </p:nvGrpSpPr>
        <p:grpSpPr>
          <a:xfrm>
            <a:off x="12858533" y="7421531"/>
            <a:ext cx="3558707" cy="2509435"/>
            <a:chOff x="-751548" y="2364650"/>
            <a:chExt cx="4744943" cy="3345913"/>
          </a:xfrm>
          <a:solidFill>
            <a:schemeClr val="bg1"/>
          </a:solidFill>
        </p:grpSpPr>
        <p:sp>
          <p:nvSpPr>
            <p:cNvPr id="11" name="TextBox 11"/>
            <p:cNvSpPr txBox="1"/>
            <p:nvPr/>
          </p:nvSpPr>
          <p:spPr>
            <a:xfrm>
              <a:off x="-751548" y="2364650"/>
              <a:ext cx="4744943" cy="564257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txBody>
            <a:bodyPr wrap="square" lIns="0" tIns="0" rIns="0" bIns="0" rtlCol="0" anchor="t">
              <a:spAutoFit/>
            </a:bodyPr>
            <a:lstStyle/>
            <a:p>
              <a:pPr algn="ctr">
                <a:lnSpc>
                  <a:spcPts val="3325"/>
                </a:lnSpc>
              </a:pPr>
              <a:r>
                <a:rPr lang="en-US" sz="2618" spc="162" dirty="0">
                  <a:solidFill>
                    <a:srgbClr val="3D3132"/>
                  </a:solidFill>
                  <a:latin typeface="Tekton Pro Ext" panose="020F0605020208020904" pitchFamily="34" charset="0"/>
                </a:rPr>
                <a:t>LISTENING</a:t>
              </a:r>
            </a:p>
          </p:txBody>
        </p:sp>
        <p:sp>
          <p:nvSpPr>
            <p:cNvPr id="12" name="TextBox 12"/>
            <p:cNvSpPr txBox="1"/>
            <p:nvPr/>
          </p:nvSpPr>
          <p:spPr>
            <a:xfrm>
              <a:off x="-751548" y="3145758"/>
              <a:ext cx="4708764" cy="2564805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021"/>
                </a:lnSpc>
              </a:pPr>
              <a:r>
                <a:rPr lang="en-US" sz="2800" spc="106" dirty="0">
                  <a:solidFill>
                    <a:srgbClr val="3D3132"/>
                  </a:solidFill>
                  <a:latin typeface="Tekton Pro Ext" panose="020F0605020208020904" pitchFamily="34" charset="0"/>
                </a:rPr>
                <a:t>25% of GCSE</a:t>
              </a:r>
            </a:p>
            <a:p>
              <a:pPr algn="ctr">
                <a:lnSpc>
                  <a:spcPts val="3021"/>
                </a:lnSpc>
              </a:pPr>
              <a:endParaRPr lang="en-US" sz="2800" spc="106" dirty="0">
                <a:solidFill>
                  <a:srgbClr val="3D3132"/>
                </a:solidFill>
                <a:latin typeface="Tekton Pro Ext" panose="020F0605020208020904" pitchFamily="34" charset="0"/>
              </a:endParaRPr>
            </a:p>
            <a:p>
              <a:pPr algn="ctr">
                <a:lnSpc>
                  <a:spcPts val="3021"/>
                </a:lnSpc>
              </a:pPr>
              <a:r>
                <a:rPr lang="en-US" sz="2800" spc="106" dirty="0">
                  <a:solidFill>
                    <a:srgbClr val="3D3132"/>
                  </a:solidFill>
                  <a:latin typeface="Tekton Pro Ext" panose="020F0605020208020904" pitchFamily="34" charset="0"/>
                </a:rPr>
                <a:t>Questions in English and the target language</a:t>
              </a:r>
            </a:p>
          </p:txBody>
        </p:sp>
      </p:grpSp>
      <p:sp>
        <p:nvSpPr>
          <p:cNvPr id="13" name="TextBox 13"/>
          <p:cNvSpPr txBox="1"/>
          <p:nvPr/>
        </p:nvSpPr>
        <p:spPr>
          <a:xfrm>
            <a:off x="-910931" y="447390"/>
            <a:ext cx="11719423" cy="81176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160"/>
              </a:lnSpc>
            </a:pPr>
            <a:r>
              <a:rPr lang="en-US" sz="5600" b="1" spc="112" dirty="0">
                <a:solidFill>
                  <a:srgbClr val="FFFFFF"/>
                </a:solidFill>
                <a:latin typeface="Tekton Pro Ext" panose="020F0605020208020904" pitchFamily="34" charset="0"/>
              </a:rPr>
              <a:t>How will I be assessed?</a:t>
            </a:r>
          </a:p>
        </p:txBody>
      </p:sp>
      <p:grpSp>
        <p:nvGrpSpPr>
          <p:cNvPr id="14" name="Group 14"/>
          <p:cNvGrpSpPr/>
          <p:nvPr/>
        </p:nvGrpSpPr>
        <p:grpSpPr>
          <a:xfrm>
            <a:off x="9014131" y="4643357"/>
            <a:ext cx="3531573" cy="5344759"/>
            <a:chOff x="385273" y="-19048"/>
            <a:chExt cx="4708765" cy="7126345"/>
          </a:xfrm>
          <a:solidFill>
            <a:schemeClr val="bg1"/>
          </a:solidFill>
        </p:grpSpPr>
        <p:sp>
          <p:nvSpPr>
            <p:cNvPr id="15" name="TextBox 15"/>
            <p:cNvSpPr txBox="1"/>
            <p:nvPr/>
          </p:nvSpPr>
          <p:spPr>
            <a:xfrm>
              <a:off x="385273" y="-19048"/>
              <a:ext cx="4708765" cy="564257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txBody>
            <a:bodyPr wrap="square" lIns="0" tIns="0" rIns="0" bIns="0" rtlCol="0" anchor="t">
              <a:spAutoFit/>
            </a:bodyPr>
            <a:lstStyle/>
            <a:p>
              <a:pPr algn="ctr">
                <a:lnSpc>
                  <a:spcPts val="3325"/>
                </a:lnSpc>
              </a:pPr>
              <a:r>
                <a:rPr lang="en-US" sz="2618" spc="162">
                  <a:solidFill>
                    <a:srgbClr val="3D3132"/>
                  </a:solidFill>
                  <a:latin typeface="Tekton Pro Ext" panose="020F0605020208020904" pitchFamily="34" charset="0"/>
                </a:rPr>
                <a:t>SPEAKING</a:t>
              </a:r>
            </a:p>
          </p:txBody>
        </p:sp>
        <p:sp>
          <p:nvSpPr>
            <p:cNvPr id="16" name="TextBox 16"/>
            <p:cNvSpPr txBox="1"/>
            <p:nvPr/>
          </p:nvSpPr>
          <p:spPr>
            <a:xfrm>
              <a:off x="385273" y="735468"/>
              <a:ext cx="4708765" cy="6371829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097"/>
                </a:lnSpc>
              </a:pPr>
              <a:r>
                <a:rPr lang="en-US" sz="2800" spc="109" dirty="0">
                  <a:solidFill>
                    <a:srgbClr val="3D3132"/>
                  </a:solidFill>
                  <a:latin typeface="Tekton Pro Ext" panose="020F0605020208020904" pitchFamily="34" charset="0"/>
                </a:rPr>
                <a:t>25% of GCSE</a:t>
              </a:r>
            </a:p>
            <a:p>
              <a:pPr algn="ctr">
                <a:lnSpc>
                  <a:spcPts val="3097"/>
                </a:lnSpc>
              </a:pPr>
              <a:endParaRPr lang="en-US" sz="2800" spc="109" dirty="0">
                <a:solidFill>
                  <a:srgbClr val="3D3132"/>
                </a:solidFill>
                <a:latin typeface="Tekton Pro Ext" panose="020F0605020208020904" pitchFamily="34" charset="0"/>
              </a:endParaRPr>
            </a:p>
            <a:p>
              <a:pPr algn="ctr">
                <a:lnSpc>
                  <a:spcPts val="3097"/>
                </a:lnSpc>
              </a:pPr>
              <a:r>
                <a:rPr lang="en-US" sz="2800" spc="109" dirty="0">
                  <a:solidFill>
                    <a:srgbClr val="3D3132"/>
                  </a:solidFill>
                  <a:latin typeface="Tekton Pro Ext" panose="020F0605020208020904" pitchFamily="34" charset="0"/>
                </a:rPr>
                <a:t>2 minute role-play</a:t>
              </a:r>
            </a:p>
            <a:p>
              <a:pPr algn="ctr">
                <a:lnSpc>
                  <a:spcPts val="3097"/>
                </a:lnSpc>
              </a:pPr>
              <a:endParaRPr lang="en-US" sz="2800" spc="109" dirty="0">
                <a:solidFill>
                  <a:srgbClr val="3D3132"/>
                </a:solidFill>
                <a:latin typeface="Tekton Pro Ext" panose="020F0605020208020904" pitchFamily="34" charset="0"/>
              </a:endParaRPr>
            </a:p>
            <a:p>
              <a:pPr algn="ctr">
                <a:lnSpc>
                  <a:spcPts val="3097"/>
                </a:lnSpc>
              </a:pPr>
              <a:r>
                <a:rPr lang="en-US" sz="2800" spc="109" dirty="0">
                  <a:solidFill>
                    <a:srgbClr val="3D3132"/>
                  </a:solidFill>
                  <a:latin typeface="Tekton Pro Ext" panose="020F0605020208020904" pitchFamily="34" charset="0"/>
                </a:rPr>
                <a:t>3 minute discussion of a photo card</a:t>
              </a:r>
            </a:p>
            <a:p>
              <a:pPr algn="ctr">
                <a:lnSpc>
                  <a:spcPts val="3097"/>
                </a:lnSpc>
              </a:pPr>
              <a:endParaRPr lang="en-US" sz="2800" spc="109" dirty="0">
                <a:solidFill>
                  <a:srgbClr val="3D3132"/>
                </a:solidFill>
                <a:latin typeface="Tekton Pro Ext" panose="020F0605020208020904" pitchFamily="34" charset="0"/>
              </a:endParaRPr>
            </a:p>
            <a:p>
              <a:pPr algn="ctr">
                <a:lnSpc>
                  <a:spcPts val="3097"/>
                </a:lnSpc>
              </a:pPr>
              <a:r>
                <a:rPr lang="en-US" sz="2800" spc="109" dirty="0">
                  <a:solidFill>
                    <a:srgbClr val="3D3132"/>
                  </a:solidFill>
                  <a:latin typeface="Tekton Pro Ext" panose="020F0605020208020904" pitchFamily="34" charset="0"/>
                </a:rPr>
                <a:t>5-7 minute general conversation</a:t>
              </a:r>
            </a:p>
          </p:txBody>
        </p:sp>
      </p:grpSp>
      <p:pic>
        <p:nvPicPr>
          <p:cNvPr id="20" name="Picture 5">
            <a:extLst>
              <a:ext uri="{FF2B5EF4-FFF2-40B4-BE49-F238E27FC236}">
                <a16:creationId xmlns:a16="http://schemas.microsoft.com/office/drawing/2014/main" id="{6643FD8A-E063-4B3A-8641-830EFAD5DAF9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1"/>
              </a:ext>
            </a:extLst>
          </a:blip>
          <a:srcRect/>
          <a:stretch>
            <a:fillRect/>
          </a:stretch>
        </p:blipFill>
        <p:spPr>
          <a:xfrm>
            <a:off x="4722247" y="3965499"/>
            <a:ext cx="3960005" cy="256371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</p:pic>
      <p:grpSp>
        <p:nvGrpSpPr>
          <p:cNvPr id="21" name="Group 17">
            <a:extLst>
              <a:ext uri="{FF2B5EF4-FFF2-40B4-BE49-F238E27FC236}">
                <a16:creationId xmlns:a16="http://schemas.microsoft.com/office/drawing/2014/main" id="{2E9E777C-D775-4BFC-9BBC-1E763EDA06D8}"/>
              </a:ext>
            </a:extLst>
          </p:cNvPr>
          <p:cNvGrpSpPr/>
          <p:nvPr/>
        </p:nvGrpSpPr>
        <p:grpSpPr>
          <a:xfrm>
            <a:off x="4730744" y="6646135"/>
            <a:ext cx="3970558" cy="3322931"/>
            <a:chOff x="447654" y="-11055"/>
            <a:chExt cx="4646385" cy="3840558"/>
          </a:xfrm>
          <a:solidFill>
            <a:schemeClr val="bg1"/>
          </a:solidFill>
        </p:grpSpPr>
        <p:sp>
          <p:nvSpPr>
            <p:cNvPr id="22" name="TextBox 18">
              <a:extLst>
                <a:ext uri="{FF2B5EF4-FFF2-40B4-BE49-F238E27FC236}">
                  <a16:creationId xmlns:a16="http://schemas.microsoft.com/office/drawing/2014/main" id="{3AEA7B93-5C30-4E7A-A089-8E241914A1D6}"/>
                </a:ext>
              </a:extLst>
            </p:cNvPr>
            <p:cNvSpPr txBox="1"/>
            <p:nvPr/>
          </p:nvSpPr>
          <p:spPr>
            <a:xfrm>
              <a:off x="447655" y="-11055"/>
              <a:ext cx="4646384" cy="489116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txBody>
            <a:bodyPr wrap="square" lIns="0" tIns="0" rIns="0" bIns="0" rtlCol="0" anchor="t">
              <a:spAutoFit/>
            </a:bodyPr>
            <a:lstStyle/>
            <a:p>
              <a:pPr algn="ctr">
                <a:lnSpc>
                  <a:spcPts val="3325"/>
                </a:lnSpc>
              </a:pPr>
              <a:r>
                <a:rPr lang="en-US" sz="2618" spc="162" dirty="0">
                  <a:solidFill>
                    <a:srgbClr val="3D3132"/>
                  </a:solidFill>
                  <a:latin typeface="Tekton Pro Ext" panose="020F0605020208020904" pitchFamily="34" charset="0"/>
                </a:rPr>
                <a:t>WRITING</a:t>
              </a:r>
            </a:p>
          </p:txBody>
        </p:sp>
        <p:sp>
          <p:nvSpPr>
            <p:cNvPr id="23" name="TextBox 19">
              <a:extLst>
                <a:ext uri="{FF2B5EF4-FFF2-40B4-BE49-F238E27FC236}">
                  <a16:creationId xmlns:a16="http://schemas.microsoft.com/office/drawing/2014/main" id="{4CFF39E4-0DE6-48B8-8C56-DDD24B8E8713}"/>
                </a:ext>
              </a:extLst>
            </p:cNvPr>
            <p:cNvSpPr txBox="1"/>
            <p:nvPr/>
          </p:nvSpPr>
          <p:spPr>
            <a:xfrm>
              <a:off x="447654" y="613199"/>
              <a:ext cx="4646384" cy="3216304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txBody>
            <a:bodyPr wrap="square" lIns="0" tIns="0" rIns="0" bIns="0" rtlCol="0" anchor="t">
              <a:spAutoFit/>
            </a:bodyPr>
            <a:lstStyle/>
            <a:p>
              <a:pPr algn="ctr">
                <a:lnSpc>
                  <a:spcPts val="3097"/>
                </a:lnSpc>
              </a:pPr>
              <a:r>
                <a:rPr lang="en-US" sz="2800" spc="109" dirty="0">
                  <a:solidFill>
                    <a:srgbClr val="3D3132"/>
                  </a:solidFill>
                  <a:latin typeface="Tekton Pro Ext" panose="020F0605020208020904" pitchFamily="34" charset="0"/>
                </a:rPr>
                <a:t>25% of GCSE</a:t>
              </a:r>
            </a:p>
            <a:p>
              <a:pPr algn="ctr">
                <a:lnSpc>
                  <a:spcPts val="3097"/>
                </a:lnSpc>
              </a:pPr>
              <a:endParaRPr lang="en-US" sz="2800" spc="109" dirty="0">
                <a:solidFill>
                  <a:srgbClr val="3D3132"/>
                </a:solidFill>
                <a:latin typeface="Tekton Pro Ext" panose="020F0605020208020904" pitchFamily="34" charset="0"/>
              </a:endParaRPr>
            </a:p>
            <a:p>
              <a:pPr algn="ctr">
                <a:lnSpc>
                  <a:spcPts val="3097"/>
                </a:lnSpc>
              </a:pPr>
              <a:r>
                <a:rPr lang="en-US" sz="2800" spc="109" dirty="0">
                  <a:solidFill>
                    <a:srgbClr val="3D3132"/>
                  </a:solidFill>
                  <a:latin typeface="Tekton Pro Ext" panose="020F0605020208020904" pitchFamily="34" charset="0"/>
                </a:rPr>
                <a:t>Two writing tasks</a:t>
              </a:r>
            </a:p>
            <a:p>
              <a:pPr algn="ctr">
                <a:lnSpc>
                  <a:spcPts val="3097"/>
                </a:lnSpc>
              </a:pPr>
              <a:endParaRPr lang="en-US" sz="2800" spc="109" dirty="0">
                <a:solidFill>
                  <a:srgbClr val="3D3132"/>
                </a:solidFill>
                <a:latin typeface="Tekton Pro Ext" panose="020F0605020208020904" pitchFamily="34" charset="0"/>
              </a:endParaRPr>
            </a:p>
            <a:p>
              <a:pPr algn="ctr">
                <a:lnSpc>
                  <a:spcPts val="3097"/>
                </a:lnSpc>
              </a:pPr>
              <a:r>
                <a:rPr lang="en-US" sz="2800" spc="109" dirty="0">
                  <a:solidFill>
                    <a:srgbClr val="3D3132"/>
                  </a:solidFill>
                  <a:latin typeface="Tekton Pro Ext" panose="020F0605020208020904" pitchFamily="34" charset="0"/>
                </a:rPr>
                <a:t>Translation from English into target language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419100"/>
            <a:ext cx="10439400" cy="587216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401800" y="7178086"/>
            <a:ext cx="3552825" cy="2972772"/>
          </a:xfrm>
          <a:prstGeom prst="rect">
            <a:avLst/>
          </a:prstGeom>
        </p:spPr>
      </p:pic>
      <p:sp>
        <p:nvSpPr>
          <p:cNvPr id="4" name="Oval Callout 3"/>
          <p:cNvSpPr/>
          <p:nvPr/>
        </p:nvSpPr>
        <p:spPr>
          <a:xfrm>
            <a:off x="13992225" y="4610100"/>
            <a:ext cx="3962400" cy="2368932"/>
          </a:xfrm>
          <a:prstGeom prst="wedgeEllipseCallout">
            <a:avLst>
              <a:gd name="adj1" fmla="val 587"/>
              <a:gd name="adj2" fmla="val 84153"/>
            </a:avLst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Why study languages?</a:t>
            </a:r>
            <a:endParaRPr lang="en-GB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3992225" y="419100"/>
            <a:ext cx="3962400" cy="1200329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Creativity is increased</a:t>
            </a:r>
            <a:endParaRPr lang="en-GB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1139487" y="1841847"/>
            <a:ext cx="6524625" cy="1754326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Foreign language study enhances listening skills and memory</a:t>
            </a:r>
            <a:endParaRPr lang="en-GB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1139487" y="3771900"/>
            <a:ext cx="2576513" cy="4031873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You participate more effectively and responsibly in a multi-cultural world</a:t>
            </a:r>
            <a:endParaRPr lang="en-GB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172200" y="6602369"/>
            <a:ext cx="4724400" cy="2062103"/>
          </a:xfrm>
          <a:prstGeom prst="rect">
            <a:avLst/>
          </a:prstGeom>
          <a:solidFill>
            <a:srgbClr val="E08CA6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Add language skills to your skill set and you are instantly more valuable in the market place</a:t>
            </a:r>
            <a:endParaRPr lang="en-GB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62000" y="6634902"/>
            <a:ext cx="4724400" cy="1569660"/>
          </a:xfrm>
          <a:prstGeom prst="rect">
            <a:avLst/>
          </a:prstGeom>
          <a:solidFill>
            <a:srgbClr val="CCCC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International travel is made easier and more memorable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314700" y="8975578"/>
            <a:ext cx="10439400" cy="1077218"/>
          </a:xfrm>
          <a:prstGeom prst="rect">
            <a:avLst/>
          </a:prstGeom>
          <a:solidFill>
            <a:srgbClr val="CCFF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Studying a foreign language means you understand your own language far </a:t>
            </a:r>
            <a:r>
              <a:rPr lang="en-GB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better! Your English will vastly improve!</a:t>
            </a:r>
            <a:endParaRPr lang="en-GB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46668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1583</TotalTime>
  <Words>211</Words>
  <Application>Microsoft Office PowerPoint</Application>
  <PresentationFormat>Custom</PresentationFormat>
  <Paragraphs>63</Paragraphs>
  <Slides>3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9" baseType="lpstr">
      <vt:lpstr>Times New Roman</vt:lpstr>
      <vt:lpstr>Tekton Pro Ext</vt:lpstr>
      <vt:lpstr>Arial</vt:lpstr>
      <vt:lpstr>Calibri</vt:lpstr>
      <vt:lpstr>Telegraf</vt:lpstr>
      <vt:lpstr>Office Theme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9 options evening presentation</dc:title>
  <dc:creator>Nicholas Camp</dc:creator>
  <cp:lastModifiedBy>Joanna King</cp:lastModifiedBy>
  <cp:revision>38</cp:revision>
  <dcterms:created xsi:type="dcterms:W3CDTF">2006-08-16T00:00:00Z</dcterms:created>
  <dcterms:modified xsi:type="dcterms:W3CDTF">2021-02-24T12:50:04Z</dcterms:modified>
  <dc:identifier>DAEU51Lec0Y</dc:identifier>
</cp:coreProperties>
</file>