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3" r:id="rId6"/>
    <p:sldId id="262" r:id="rId7"/>
    <p:sldId id="257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60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83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285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137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7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970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49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61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894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880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40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00B0F0"/>
            </a:gs>
            <a:gs pos="100000">
              <a:schemeClr val="bg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3BFD6-BD7A-4CB9-8C36-8072131625FA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1D0DD-3D9E-4FB2-9CA4-ACE41D61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19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://www.youtube.com/watch?v=iJE9qk9a_sU" TargetMode="External"/><Relationship Id="rId4" Type="http://schemas.openxmlformats.org/officeDocument/2006/relationships/hyperlink" Target="http://www.youtube.com/watch?v=RFtSiojoi-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0"/>
          <a:stretch/>
        </p:blipFill>
        <p:spPr bwMode="auto">
          <a:xfrm>
            <a:off x="107504" y="172438"/>
            <a:ext cx="4311855" cy="428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203848" y="908749"/>
            <a:ext cx="5347998" cy="101566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sz="2000" b="1" u="sng" dirty="0">
                <a:solidFill>
                  <a:srgbClr val="FF0000"/>
                </a:solidFill>
                <a:latin typeface="Comic Sans MS" pitchFamily="66" charset="0"/>
              </a:rPr>
              <a:t>Starter – </a:t>
            </a:r>
          </a:p>
          <a:p>
            <a:r>
              <a:rPr lang="en-GB" sz="2000" dirty="0">
                <a:latin typeface="Comic Sans MS" pitchFamily="66" charset="0"/>
              </a:rPr>
              <a:t>What happened to Bob Marley’s toe? </a:t>
            </a:r>
            <a:r>
              <a:rPr lang="en-GB" sz="2000" b="1" dirty="0">
                <a:latin typeface="Comic Sans MS" pitchFamily="66" charset="0"/>
              </a:rPr>
              <a:t>Order the story correctly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0" t="7066" r="22910" b="4794"/>
          <a:stretch/>
        </p:blipFill>
        <p:spPr bwMode="auto">
          <a:xfrm>
            <a:off x="160828" y="6114051"/>
            <a:ext cx="6696744" cy="521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B66054-9ABD-46D0-B96C-0E26B8630F76}"/>
              </a:ext>
            </a:extLst>
          </p:cNvPr>
          <p:cNvSpPr txBox="1"/>
          <p:nvPr/>
        </p:nvSpPr>
        <p:spPr>
          <a:xfrm>
            <a:off x="271412" y="316109"/>
            <a:ext cx="8906462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omic Sans MS" panose="030F0702030302020204" pitchFamily="66" charset="0"/>
              </a:rPr>
              <a:t>Who has religious objections to medical procedures and why?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D88AA9-6570-425F-A51A-335B569474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336"/>
          <a:stretch/>
        </p:blipFill>
        <p:spPr>
          <a:xfrm>
            <a:off x="2422384" y="2066858"/>
            <a:ext cx="6463783" cy="381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887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924944"/>
            <a:ext cx="8229600" cy="3024336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Question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Explain how </a:t>
            </a:r>
            <a:r>
              <a:rPr lang="en-GB" sz="1800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an atheist and a religious person could argue against the religious quotes provided.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5880" y="188640"/>
            <a:ext cx="8496944" cy="2304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D077C4-6ED6-44CF-9FD5-ED2F20593C14}"/>
              </a:ext>
            </a:extLst>
          </p:cNvPr>
          <p:cNvSpPr/>
          <p:nvPr/>
        </p:nvSpPr>
        <p:spPr>
          <a:xfrm>
            <a:off x="539552" y="340543"/>
            <a:ext cx="81985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Keywords –</a:t>
            </a:r>
          </a:p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Blood transfusion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– when blood from a donor is given to a person who has lost blood in an accident to help them recover.</a:t>
            </a:r>
          </a:p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Transplant surgery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– surgery to replace a failing organ, e.g. a kidney from a healthy person may be transplanted into someone with kidney failure.</a:t>
            </a:r>
          </a:p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Jehovah’s Witness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</a:rPr>
              <a:t>– a type of Christian who refuse blood transfusions and transplant surgery (like Rastafarians) on religious grounds.</a:t>
            </a:r>
          </a:p>
        </p:txBody>
      </p:sp>
    </p:spTree>
    <p:extLst>
      <p:ext uri="{BB962C8B-B14F-4D97-AF65-F5344CB8AC3E}">
        <p14:creationId xmlns:p14="http://schemas.microsoft.com/office/powerpoint/2010/main" val="74801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17" y="1700808"/>
            <a:ext cx="7096125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11560" y="116632"/>
            <a:ext cx="748955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Recap:</a:t>
            </a:r>
          </a:p>
          <a:p>
            <a:r>
              <a:rPr lang="en-GB" dirty="0">
                <a:latin typeface="Comic Sans MS" pitchFamily="66" charset="0"/>
              </a:rPr>
              <a:t>Can you explain the objections religious people had towards genetic </a:t>
            </a:r>
          </a:p>
          <a:p>
            <a:r>
              <a:rPr lang="en-GB" dirty="0">
                <a:latin typeface="Comic Sans MS" pitchFamily="66" charset="0"/>
              </a:rPr>
              <a:t>engineering that we looked at last lesson? </a:t>
            </a:r>
          </a:p>
          <a:p>
            <a:r>
              <a:rPr lang="en-GB" dirty="0">
                <a:latin typeface="Comic Sans MS" pitchFamily="66" charset="0"/>
              </a:rPr>
              <a:t>What were the benefits that scientists said the new </a:t>
            </a:r>
          </a:p>
          <a:p>
            <a:r>
              <a:rPr lang="en-GB" dirty="0">
                <a:latin typeface="Comic Sans MS" pitchFamily="66" charset="0"/>
              </a:rPr>
              <a:t>technology would bring?</a:t>
            </a:r>
          </a:p>
        </p:txBody>
      </p:sp>
    </p:spTree>
    <p:extLst>
      <p:ext uri="{BB962C8B-B14F-4D97-AF65-F5344CB8AC3E}">
        <p14:creationId xmlns:p14="http://schemas.microsoft.com/office/powerpoint/2010/main" val="1554289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02356"/>
            <a:ext cx="4738338" cy="420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627" y="1124743"/>
            <a:ext cx="3774373" cy="573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837194" y="131625"/>
            <a:ext cx="27095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hlinkClick r:id="rId4"/>
              </a:rPr>
              <a:t>http://www.youtube.com/watch?v=RFtSiojoi-g</a:t>
            </a:r>
            <a:endParaRPr lang="en-GB" sz="900" dirty="0"/>
          </a:p>
          <a:p>
            <a:endParaRPr lang="en-GB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3085" y="5380672"/>
            <a:ext cx="5508104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Question</a:t>
            </a:r>
          </a:p>
          <a:p>
            <a:r>
              <a:rPr lang="en-GB" dirty="0" smtClean="0">
                <a:latin typeface="Comic Sans MS" pitchFamily="66" charset="0"/>
              </a:rPr>
              <a:t>How </a:t>
            </a:r>
            <a:r>
              <a:rPr lang="en-GB" dirty="0">
                <a:latin typeface="Comic Sans MS" pitchFamily="66" charset="0"/>
              </a:rPr>
              <a:t>might a religious person argue against the objections you have just studied? Explain in full.</a:t>
            </a:r>
          </a:p>
          <a:p>
            <a:r>
              <a:rPr lang="en-GB" dirty="0">
                <a:latin typeface="Comic Sans MS" pitchFamily="66" charset="0"/>
              </a:rPr>
              <a:t>How might an atheist argue against the objections you have just studied? Explain in full.</a:t>
            </a:r>
          </a:p>
        </p:txBody>
      </p:sp>
      <p:sp>
        <p:nvSpPr>
          <p:cNvPr id="5" name="Rectangle 4"/>
          <p:cNvSpPr/>
          <p:nvPr/>
        </p:nvSpPr>
        <p:spPr>
          <a:xfrm>
            <a:off x="5837194" y="331680"/>
            <a:ext cx="2286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>
                <a:hlinkClick r:id="rId5"/>
              </a:rPr>
              <a:t>http://www.youtube.com/watch?v=iJE9qk9a_sU</a:t>
            </a:r>
            <a:endParaRPr lang="en-GB" sz="800" dirty="0"/>
          </a:p>
          <a:p>
            <a:endParaRPr lang="en-GB" sz="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0" r="7018"/>
          <a:stretch/>
        </p:blipFill>
        <p:spPr bwMode="auto">
          <a:xfrm>
            <a:off x="17454" y="788270"/>
            <a:ext cx="5724128" cy="1187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DC9582E6-E477-4BB8-844B-AAC683E9A959}"/>
              </a:ext>
            </a:extLst>
          </p:cNvPr>
          <p:cNvSpPr/>
          <p:nvPr/>
        </p:nvSpPr>
        <p:spPr>
          <a:xfrm>
            <a:off x="3766860" y="2341646"/>
            <a:ext cx="1944216" cy="67485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9A6EED-37B3-4146-B43D-771AF9C2C610}"/>
              </a:ext>
            </a:extLst>
          </p:cNvPr>
          <p:cNvSpPr txBox="1"/>
          <p:nvPr/>
        </p:nvSpPr>
        <p:spPr>
          <a:xfrm>
            <a:off x="107503" y="131625"/>
            <a:ext cx="5306149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Watch the clip and choose a challenge (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dirty="0">
                <a:latin typeface="Comic Sans MS" panose="030F0702030302020204" pitchFamily="66" charset="0"/>
              </a:rPr>
              <a:t> or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B</a:t>
            </a:r>
            <a:r>
              <a:rPr lang="en-GB" dirty="0">
                <a:latin typeface="Comic Sans MS" panose="030F0702030302020204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58085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A03FE81-8F97-436F-B42B-94D6C39FF1E6}"/>
              </a:ext>
            </a:extLst>
          </p:cNvPr>
          <p:cNvSpPr txBox="1"/>
          <p:nvPr/>
        </p:nvSpPr>
        <p:spPr>
          <a:xfrm>
            <a:off x="107503" y="131625"/>
            <a:ext cx="5306149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A) REVIEW </a:t>
            </a:r>
            <a:r>
              <a:rPr lang="en-GB" dirty="0">
                <a:latin typeface="Comic Sans MS" panose="030F0702030302020204" pitchFamily="66" charset="0"/>
              </a:rPr>
              <a:t>What did we think?</a:t>
            </a:r>
          </a:p>
        </p:txBody>
      </p:sp>
      <p:pic>
        <p:nvPicPr>
          <p:cNvPr id="3" name="Picture 2" descr="Screen Clipping">
            <a:extLst>
              <a:ext uri="{FF2B5EF4-FFF2-40B4-BE49-F238E27FC236}">
                <a16:creationId xmlns:a16="http://schemas.microsoft.com/office/drawing/2014/main" id="{7B61099E-1EFE-4D65-B188-08267D73F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8352928" cy="549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20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>
            <a:extLst>
              <a:ext uri="{FF2B5EF4-FFF2-40B4-BE49-F238E27FC236}">
                <a16:creationId xmlns:a16="http://schemas.microsoft.com/office/drawing/2014/main" id="{31C8B974-348F-4304-A082-DAED945EF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42" y="548680"/>
            <a:ext cx="8684915" cy="59046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03FE81-8F97-436F-B42B-94D6C39FF1E6}"/>
              </a:ext>
            </a:extLst>
          </p:cNvPr>
          <p:cNvSpPr txBox="1"/>
          <p:nvPr/>
        </p:nvSpPr>
        <p:spPr>
          <a:xfrm>
            <a:off x="107503" y="131625"/>
            <a:ext cx="5306149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B) REVIEW </a:t>
            </a:r>
            <a:r>
              <a:rPr lang="en-GB" dirty="0">
                <a:latin typeface="Comic Sans MS" panose="030F0702030302020204" pitchFamily="66" charset="0"/>
              </a:rPr>
              <a:t>What did we think?</a:t>
            </a:r>
          </a:p>
        </p:txBody>
      </p:sp>
    </p:spTree>
    <p:extLst>
      <p:ext uri="{BB962C8B-B14F-4D97-AF65-F5344CB8AC3E}">
        <p14:creationId xmlns:p14="http://schemas.microsoft.com/office/powerpoint/2010/main" val="2438754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59BF7-DC7E-42C3-AFD2-E63CE5296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614" y="3627489"/>
            <a:ext cx="4447742" cy="295977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5536" y="260648"/>
            <a:ext cx="7038528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000" b="1" u="sng" dirty="0" smtClean="0">
                <a:solidFill>
                  <a:srgbClr val="FF0000"/>
                </a:solidFill>
                <a:latin typeface="Comic Sans MS" pitchFamily="66" charset="0"/>
              </a:rPr>
              <a:t>Key word </a:t>
            </a:r>
            <a:r>
              <a:rPr lang="en-GB" sz="2000" b="1" u="sng" dirty="0">
                <a:solidFill>
                  <a:srgbClr val="FF0000"/>
                </a:solidFill>
                <a:latin typeface="Comic Sans MS" pitchFamily="66" charset="0"/>
              </a:rPr>
              <a:t>review: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What is A.I.D?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What is the benefit for couples trying to conceive?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What is A.I.H?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What is the benefit for couples trying to conceive?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What is surrogacy?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What is the benefit for couples trying to conceive?</a:t>
            </a:r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68B84B-0B4F-4D25-8845-A1B9F1BEF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485" y="99828"/>
            <a:ext cx="2537083" cy="253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30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E10C61-46C1-4F80-998E-23F2C16D06BF}"/>
              </a:ext>
            </a:extLst>
          </p:cNvPr>
          <p:cNvSpPr/>
          <p:nvPr/>
        </p:nvSpPr>
        <p:spPr>
          <a:xfrm>
            <a:off x="107504" y="266744"/>
            <a:ext cx="1296144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sz="2000" b="1" u="sng" dirty="0">
                <a:solidFill>
                  <a:srgbClr val="FF0000"/>
                </a:solidFill>
                <a:latin typeface="Comic Sans MS" pitchFamily="66" charset="0"/>
              </a:rPr>
              <a:t>Plenary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D37F062-FCCA-40ED-AA6B-EA1E3370C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0"/>
            <a:ext cx="5900536" cy="2175253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1043608" y="2636912"/>
            <a:ext cx="6476600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Make a mind map of everything we have </a:t>
            </a: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covered.Be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as detailed as possible!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596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280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Cotterill (Emily)</dc:creator>
  <cp:lastModifiedBy>Zoe Starkey</cp:lastModifiedBy>
  <cp:revision>37</cp:revision>
  <dcterms:created xsi:type="dcterms:W3CDTF">2013-06-26T12:19:17Z</dcterms:created>
  <dcterms:modified xsi:type="dcterms:W3CDTF">2022-05-09T12:03:32Z</dcterms:modified>
</cp:coreProperties>
</file>