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57" r:id="rId3"/>
    <p:sldId id="266" r:id="rId4"/>
    <p:sldId id="259" r:id="rId5"/>
    <p:sldId id="267"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2D85"/>
    <a:srgbClr val="FF66CC"/>
    <a:srgbClr val="BB86D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1" d="100"/>
          <a:sy n="61" d="100"/>
        </p:scale>
        <p:origin x="2628" y="78"/>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491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1746472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E4D0B2-CB52-4E36-9C52-F3C646415746}"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65846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E4D0B2-CB52-4E36-9C52-F3C646415746}"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91835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AE4D0B2-CB52-4E36-9C52-F3C646415746}" type="datetimeFigureOut">
              <a:rPr lang="en-GB" smtClean="0"/>
              <a:t>25/06/2021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6106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AE4D0B2-CB52-4E36-9C52-F3C646415746}" type="datetimeFigureOut">
              <a:rPr lang="en-GB" smtClean="0"/>
              <a:t>25/06/2021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24075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E4D0B2-CB52-4E36-9C52-F3C646415746}" type="datetimeFigureOut">
              <a:rPr lang="en-GB" smtClean="0"/>
              <a:t>25/06/2021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15776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389498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111506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73778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3123556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AE4D0B2-CB52-4E36-9C52-F3C646415746}" type="datetimeFigureOut">
              <a:rPr lang="en-GB" smtClean="0"/>
              <a:t>25/06/2021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B05C915-F183-4ABC-983A-BE78641662D2}" type="slidenum">
              <a:rPr lang="en-GB" smtClean="0"/>
              <a:t>‹#›</a:t>
            </a:fld>
            <a:endParaRPr lang="en-GB"/>
          </a:p>
        </p:txBody>
      </p:sp>
    </p:spTree>
    <p:extLst>
      <p:ext uri="{BB962C8B-B14F-4D97-AF65-F5344CB8AC3E}">
        <p14:creationId xmlns:p14="http://schemas.microsoft.com/office/powerpoint/2010/main" val="1020400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41826" t="8731" r="25828" b="5290"/>
          <a:stretch/>
        </p:blipFill>
        <p:spPr>
          <a:xfrm>
            <a:off x="0" y="0"/>
            <a:ext cx="6858000" cy="9908894"/>
          </a:xfrm>
          <a:prstGeom prst="rect">
            <a:avLst/>
          </a:prstGeom>
        </p:spPr>
      </p:pic>
    </p:spTree>
    <p:extLst>
      <p:ext uri="{BB962C8B-B14F-4D97-AF65-F5344CB8AC3E}">
        <p14:creationId xmlns:p14="http://schemas.microsoft.com/office/powerpoint/2010/main" val="38445959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3674" y="783771"/>
            <a:ext cx="3844211" cy="4907902"/>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030823" y="783771"/>
            <a:ext cx="2617627" cy="5016758"/>
          </a:xfrm>
          <a:prstGeom prst="rect">
            <a:avLst/>
          </a:prstGeom>
          <a:noFill/>
        </p:spPr>
        <p:txBody>
          <a:bodyPr wrap="square" rtlCol="0">
            <a:spAutoFit/>
          </a:bodyPr>
          <a:lstStyle/>
          <a:p>
            <a:r>
              <a:rPr lang="en-GB" sz="1600" dirty="0" smtClean="0">
                <a:latin typeface="Century Gothic" panose="020B0502020202020204" pitchFamily="34" charset="0"/>
              </a:rPr>
              <a:t>Name:</a:t>
            </a:r>
          </a:p>
          <a:p>
            <a:endParaRPr lang="en-GB" sz="1600" dirty="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Birthday:</a:t>
            </a:r>
          </a:p>
          <a:p>
            <a:endParaRPr lang="en-GB" sz="1600" dirty="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My Current School:</a:t>
            </a:r>
          </a:p>
          <a:p>
            <a:endParaRPr lang="en-GB" sz="1600" dirty="0">
              <a:latin typeface="Century Gothic" panose="020B0502020202020204" pitchFamily="34" charset="0"/>
            </a:endParaRPr>
          </a:p>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endParaRPr lang="en-GB" sz="1600" dirty="0">
              <a:latin typeface="Century Gothic" panose="020B0502020202020204" pitchFamily="34" charset="0"/>
            </a:endParaRPr>
          </a:p>
          <a:p>
            <a:r>
              <a:rPr lang="en-GB" sz="1600" dirty="0" smtClean="0">
                <a:latin typeface="Century Gothic" panose="020B0502020202020204" pitchFamily="34" charset="0"/>
              </a:rPr>
              <a:t>Eye Colour:</a:t>
            </a:r>
          </a:p>
          <a:p>
            <a:endParaRPr lang="en-GB" sz="1600" dirty="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Hair Colour: </a:t>
            </a:r>
          </a:p>
          <a:p>
            <a:endParaRPr lang="en-GB" sz="1600" dirty="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Height:</a:t>
            </a:r>
          </a:p>
          <a:p>
            <a:endParaRPr lang="en-GB" sz="1600" dirty="0" smtClean="0">
              <a:latin typeface="Century Gothic" panose="020B0502020202020204" pitchFamily="34" charset="0"/>
            </a:endParaRPr>
          </a:p>
          <a:p>
            <a:endParaRPr lang="en-GB" sz="1600" dirty="0">
              <a:latin typeface="Century Gothic" panose="020B050202020202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693211502"/>
              </p:ext>
            </p:extLst>
          </p:nvPr>
        </p:nvGraphicFramePr>
        <p:xfrm>
          <a:off x="186612" y="5800529"/>
          <a:ext cx="6461838" cy="4010550"/>
        </p:xfrm>
        <a:graphic>
          <a:graphicData uri="http://schemas.openxmlformats.org/drawingml/2006/table">
            <a:tbl>
              <a:tblPr firstRow="1" bandRow="1">
                <a:tableStyleId>{5C22544A-7EE6-4342-B048-85BDC9FD1C3A}</a:tableStyleId>
              </a:tblPr>
              <a:tblGrid>
                <a:gridCol w="2194638">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496515">
                <a:tc>
                  <a:txBody>
                    <a:bodyPr/>
                    <a:lstStyle/>
                    <a:p>
                      <a:pPr algn="l"/>
                      <a:r>
                        <a:rPr lang="en-GB" b="1" dirty="0" smtClean="0">
                          <a:solidFill>
                            <a:schemeClr val="tx1"/>
                          </a:solidFill>
                          <a:latin typeface="Century Gothic" panose="020B0502020202020204" pitchFamily="34" charset="0"/>
                        </a:rPr>
                        <a:t>My</a:t>
                      </a:r>
                      <a:r>
                        <a:rPr lang="en-GB" b="1" baseline="0" dirty="0" smtClean="0">
                          <a:solidFill>
                            <a:schemeClr val="tx1"/>
                          </a:solidFill>
                          <a:latin typeface="Century Gothic" panose="020B0502020202020204" pitchFamily="34" charset="0"/>
                        </a:rPr>
                        <a:t> f</a:t>
                      </a:r>
                      <a:r>
                        <a:rPr lang="en-GB" b="1" dirty="0" smtClean="0">
                          <a:solidFill>
                            <a:schemeClr val="tx1"/>
                          </a:solidFill>
                          <a:latin typeface="Century Gothic" panose="020B0502020202020204" pitchFamily="34" charset="0"/>
                        </a:rPr>
                        <a:t>avourite</a:t>
                      </a:r>
                      <a:r>
                        <a:rPr lang="en-GB" b="1" baseline="0" dirty="0" smtClean="0">
                          <a:solidFill>
                            <a:schemeClr val="tx1"/>
                          </a:solidFill>
                          <a:latin typeface="Century Gothic" panose="020B0502020202020204" pitchFamily="34" charset="0"/>
                        </a:rPr>
                        <a:t> school subject is…</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96515">
                <a:tc>
                  <a:txBody>
                    <a:bodyPr/>
                    <a:lstStyle/>
                    <a:p>
                      <a:pPr algn="l"/>
                      <a:r>
                        <a:rPr lang="en-GB" b="1" dirty="0" smtClean="0">
                          <a:solidFill>
                            <a:schemeClr val="tx1"/>
                          </a:solidFill>
                          <a:latin typeface="Century Gothic" panose="020B0502020202020204" pitchFamily="34" charset="0"/>
                        </a:rPr>
                        <a:t>The topic I know most about is…</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96515">
                <a:tc>
                  <a:txBody>
                    <a:bodyPr/>
                    <a:lstStyle/>
                    <a:p>
                      <a:pPr algn="l"/>
                      <a:r>
                        <a:rPr lang="en-GB" b="1" dirty="0" smtClean="0">
                          <a:solidFill>
                            <a:schemeClr val="tx1"/>
                          </a:solidFill>
                          <a:latin typeface="Century Gothic" panose="020B0502020202020204" pitchFamily="34" charset="0"/>
                        </a:rPr>
                        <a:t>My best skill is…</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9651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latin typeface="Century Gothic" panose="020B0502020202020204" pitchFamily="34" charset="0"/>
                        </a:rPr>
                        <a:t>Friends</a:t>
                      </a:r>
                      <a:r>
                        <a:rPr lang="en-GB" b="1" baseline="0" dirty="0" smtClean="0">
                          <a:solidFill>
                            <a:schemeClr val="tx1"/>
                          </a:solidFill>
                          <a:latin typeface="Century Gothic" panose="020B0502020202020204" pitchFamily="34" charset="0"/>
                        </a:rPr>
                        <a:t> would describe me as…</a:t>
                      </a:r>
                      <a:endParaRPr lang="en-GB" b="1"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9651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latin typeface="Century Gothic" panose="020B0502020202020204" pitchFamily="34" charset="0"/>
                        </a:rPr>
                        <a:t>If I could have a superpower, I’d…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96515">
                <a:tc>
                  <a:txBody>
                    <a:bodyPr/>
                    <a:lstStyle/>
                    <a:p>
                      <a:pPr algn="l"/>
                      <a:r>
                        <a:rPr lang="en-GB" b="1" dirty="0" smtClean="0">
                          <a:solidFill>
                            <a:schemeClr val="tx1"/>
                          </a:solidFill>
                          <a:latin typeface="Century Gothic" panose="020B0502020202020204" pitchFamily="34" charset="0"/>
                        </a:rPr>
                        <a:t>My</a:t>
                      </a:r>
                      <a:r>
                        <a:rPr lang="en-GB" b="1" baseline="0" dirty="0" smtClean="0">
                          <a:solidFill>
                            <a:schemeClr val="tx1"/>
                          </a:solidFill>
                          <a:latin typeface="Century Gothic" panose="020B0502020202020204" pitchFamily="34" charset="0"/>
                        </a:rPr>
                        <a:t> d</a:t>
                      </a:r>
                      <a:r>
                        <a:rPr lang="en-GB" b="1" dirty="0" smtClean="0">
                          <a:solidFill>
                            <a:schemeClr val="tx1"/>
                          </a:solidFill>
                          <a:latin typeface="Century Gothic" panose="020B0502020202020204" pitchFamily="34" charset="0"/>
                        </a:rPr>
                        <a:t>ream</a:t>
                      </a:r>
                      <a:r>
                        <a:rPr lang="en-GB" b="1" baseline="0" dirty="0" smtClean="0">
                          <a:solidFill>
                            <a:schemeClr val="tx1"/>
                          </a:solidFill>
                          <a:latin typeface="Century Gothic" panose="020B0502020202020204" pitchFamily="34" charset="0"/>
                        </a:rPr>
                        <a:t> country to visit would be…</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96515">
                <a:tc>
                  <a:txBody>
                    <a:bodyPr/>
                    <a:lstStyle/>
                    <a:p>
                      <a:pPr algn="l"/>
                      <a:r>
                        <a:rPr lang="en-GB" b="1" dirty="0" smtClean="0">
                          <a:solidFill>
                            <a:schemeClr val="tx1"/>
                          </a:solidFill>
                          <a:latin typeface="Century Gothic" panose="020B0502020202020204" pitchFamily="34" charset="0"/>
                        </a:rPr>
                        <a:t>If I could travel back in time, I’d go to…</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96515">
                <a:tc>
                  <a:txBody>
                    <a:bodyPr/>
                    <a:lstStyle/>
                    <a:p>
                      <a:pPr algn="l"/>
                      <a:r>
                        <a:rPr lang="en-GB" b="1" dirty="0" smtClean="0">
                          <a:solidFill>
                            <a:schemeClr val="tx1"/>
                          </a:solidFill>
                          <a:latin typeface="Century Gothic" panose="020B0502020202020204" pitchFamily="34" charset="0"/>
                        </a:rPr>
                        <a:t>My</a:t>
                      </a:r>
                      <a:r>
                        <a:rPr lang="en-GB" b="1" baseline="0" dirty="0" smtClean="0">
                          <a:solidFill>
                            <a:schemeClr val="tx1"/>
                          </a:solidFill>
                          <a:latin typeface="Century Gothic" panose="020B0502020202020204" pitchFamily="34" charset="0"/>
                        </a:rPr>
                        <a:t> dream job is…</a:t>
                      </a:r>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sp>
        <p:nvSpPr>
          <p:cNvPr id="9" name="TextBox 8"/>
          <p:cNvSpPr txBox="1"/>
          <p:nvPr/>
        </p:nvSpPr>
        <p:spPr>
          <a:xfrm>
            <a:off x="186612" y="783771"/>
            <a:ext cx="3314700" cy="246221"/>
          </a:xfrm>
          <a:prstGeom prst="rect">
            <a:avLst/>
          </a:prstGeom>
          <a:noFill/>
        </p:spPr>
        <p:txBody>
          <a:bodyPr wrap="square" rtlCol="0">
            <a:spAutoFit/>
          </a:bodyPr>
          <a:lstStyle/>
          <a:p>
            <a:r>
              <a:rPr lang="en-GB" sz="1000" dirty="0" smtClean="0">
                <a:latin typeface="Century Gothic" panose="020B0502020202020204" pitchFamily="34" charset="0"/>
              </a:rPr>
              <a:t>Draw a self portrait or put a picture you like here</a:t>
            </a:r>
            <a:r>
              <a:rPr lang="en-GB" sz="1000" dirty="0">
                <a:latin typeface="Century Gothic" panose="020B0502020202020204" pitchFamily="34" charset="0"/>
              </a:rPr>
              <a:t>:</a:t>
            </a:r>
          </a:p>
        </p:txBody>
      </p:sp>
      <p:sp>
        <p:nvSpPr>
          <p:cNvPr id="10" name="TextBox 9"/>
          <p:cNvSpPr txBox="1"/>
          <p:nvPr/>
        </p:nvSpPr>
        <p:spPr>
          <a:xfrm>
            <a:off x="104775" y="0"/>
            <a:ext cx="6648450" cy="646331"/>
          </a:xfrm>
          <a:prstGeom prst="rect">
            <a:avLst/>
          </a:prstGeom>
          <a:noFill/>
        </p:spPr>
        <p:txBody>
          <a:bodyPr wrap="square" rtlCol="0">
            <a:spAutoFit/>
          </a:bodyPr>
          <a:lstStyle/>
          <a:p>
            <a:pPr lvl="0" algn="ctr"/>
            <a:r>
              <a:rPr lang="en-GB" sz="3600" dirty="0" smtClean="0">
                <a:solidFill>
                  <a:prstClr val="black"/>
                </a:solidFill>
                <a:latin typeface="BubbleGum" panose="00000400000000000000" pitchFamily="2" charset="0"/>
              </a:rPr>
              <a:t>All about me</a:t>
            </a:r>
            <a:endParaRPr lang="en-GB" sz="3600" dirty="0">
              <a:solidFill>
                <a:prstClr val="black"/>
              </a:solidFill>
              <a:latin typeface="BubbleGum" panose="00000400000000000000" pitchFamily="2" charset="0"/>
            </a:endParaRPr>
          </a:p>
        </p:txBody>
      </p:sp>
    </p:spTree>
    <p:extLst>
      <p:ext uri="{BB962C8B-B14F-4D97-AF65-F5344CB8AC3E}">
        <p14:creationId xmlns:p14="http://schemas.microsoft.com/office/powerpoint/2010/main" val="1434338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6146" name="Picture 2" descr="Winding Road On A White Isolated Background Stock Illustrati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03020"/>
            <a:ext cx="6858001" cy="910298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2400" y="566072"/>
            <a:ext cx="6553200" cy="646331"/>
          </a:xfrm>
          <a:prstGeom prst="rect">
            <a:avLst/>
          </a:prstGeom>
        </p:spPr>
        <p:txBody>
          <a:bodyPr wrap="square">
            <a:spAutoFit/>
          </a:bodyPr>
          <a:lstStyle/>
          <a:p>
            <a:pPr algn="ctr"/>
            <a:r>
              <a:rPr lang="en-GB" sz="1200" dirty="0" smtClean="0">
                <a:latin typeface="Century Gothic" panose="020B0502020202020204" pitchFamily="34" charset="0"/>
              </a:rPr>
              <a:t>Life is a journey! Think back through your school life and write down your favourite memories or events (you can use text boxes) that have shaped you to become the amazing person you are!</a:t>
            </a:r>
          </a:p>
        </p:txBody>
      </p:sp>
      <p:pic>
        <p:nvPicPr>
          <p:cNvPr id="8" name="Picture 7"/>
          <p:cNvPicPr>
            <a:picLocks noChangeAspect="1"/>
          </p:cNvPicPr>
          <p:nvPr/>
        </p:nvPicPr>
        <p:blipFill rotWithShape="1">
          <a:blip r:embed="rId3"/>
          <a:srcRect l="51826" t="49531" r="24446" b="2850"/>
          <a:stretch/>
        </p:blipFill>
        <p:spPr>
          <a:xfrm>
            <a:off x="5237345" y="1108027"/>
            <a:ext cx="1125473" cy="1080000"/>
          </a:xfrm>
          <a:prstGeom prst="rect">
            <a:avLst/>
          </a:prstGeom>
        </p:spPr>
      </p:pic>
      <p:pic>
        <p:nvPicPr>
          <p:cNvPr id="10" name="Picture 9"/>
          <p:cNvPicPr>
            <a:picLocks noChangeAspect="1"/>
          </p:cNvPicPr>
          <p:nvPr/>
        </p:nvPicPr>
        <p:blipFill rotWithShape="1">
          <a:blip r:embed="rId3"/>
          <a:srcRect l="51826" t="49531" r="24446" b="2850"/>
          <a:stretch/>
        </p:blipFill>
        <p:spPr>
          <a:xfrm>
            <a:off x="4991218" y="2774880"/>
            <a:ext cx="1125473" cy="1080000"/>
          </a:xfrm>
          <a:prstGeom prst="rect">
            <a:avLst/>
          </a:prstGeom>
        </p:spPr>
      </p:pic>
      <p:pic>
        <p:nvPicPr>
          <p:cNvPr id="11" name="Picture 10"/>
          <p:cNvPicPr>
            <a:picLocks noChangeAspect="1"/>
          </p:cNvPicPr>
          <p:nvPr/>
        </p:nvPicPr>
        <p:blipFill rotWithShape="1">
          <a:blip r:embed="rId3"/>
          <a:srcRect l="51826" t="49531" r="24446" b="2850"/>
          <a:stretch/>
        </p:blipFill>
        <p:spPr>
          <a:xfrm>
            <a:off x="1674994" y="2998964"/>
            <a:ext cx="1125473" cy="1080000"/>
          </a:xfrm>
          <a:prstGeom prst="rect">
            <a:avLst/>
          </a:prstGeom>
        </p:spPr>
      </p:pic>
      <p:pic>
        <p:nvPicPr>
          <p:cNvPr id="12" name="Picture 11"/>
          <p:cNvPicPr>
            <a:picLocks noChangeAspect="1"/>
          </p:cNvPicPr>
          <p:nvPr/>
        </p:nvPicPr>
        <p:blipFill rotWithShape="1">
          <a:blip r:embed="rId3"/>
          <a:srcRect l="51826" t="49531" r="24446" b="2850"/>
          <a:stretch/>
        </p:blipFill>
        <p:spPr>
          <a:xfrm>
            <a:off x="4674608" y="4599880"/>
            <a:ext cx="1125473" cy="1080000"/>
          </a:xfrm>
          <a:prstGeom prst="rect">
            <a:avLst/>
          </a:prstGeom>
        </p:spPr>
      </p:pic>
      <p:pic>
        <p:nvPicPr>
          <p:cNvPr id="13" name="Picture 12"/>
          <p:cNvPicPr>
            <a:picLocks noChangeAspect="1"/>
          </p:cNvPicPr>
          <p:nvPr/>
        </p:nvPicPr>
        <p:blipFill rotWithShape="1">
          <a:blip r:embed="rId3"/>
          <a:srcRect l="51826" t="49531" r="24446" b="2850"/>
          <a:stretch/>
        </p:blipFill>
        <p:spPr>
          <a:xfrm>
            <a:off x="3552180" y="6761080"/>
            <a:ext cx="1125473" cy="1080000"/>
          </a:xfrm>
          <a:prstGeom prst="rect">
            <a:avLst/>
          </a:prstGeom>
        </p:spPr>
      </p:pic>
      <p:pic>
        <p:nvPicPr>
          <p:cNvPr id="14" name="Picture 13"/>
          <p:cNvPicPr>
            <a:picLocks noChangeAspect="1"/>
          </p:cNvPicPr>
          <p:nvPr/>
        </p:nvPicPr>
        <p:blipFill rotWithShape="1">
          <a:blip r:embed="rId3"/>
          <a:srcRect l="51826" t="49531" r="24446" b="2850"/>
          <a:stretch/>
        </p:blipFill>
        <p:spPr>
          <a:xfrm>
            <a:off x="918400" y="8291267"/>
            <a:ext cx="1125473" cy="1080000"/>
          </a:xfrm>
          <a:prstGeom prst="rect">
            <a:avLst/>
          </a:prstGeom>
        </p:spPr>
      </p:pic>
      <p:sp>
        <p:nvSpPr>
          <p:cNvPr id="15" name="TextBox 14"/>
          <p:cNvSpPr txBox="1"/>
          <p:nvPr/>
        </p:nvSpPr>
        <p:spPr>
          <a:xfrm>
            <a:off x="104775" y="0"/>
            <a:ext cx="6648450" cy="646331"/>
          </a:xfrm>
          <a:prstGeom prst="rect">
            <a:avLst/>
          </a:prstGeom>
          <a:noFill/>
        </p:spPr>
        <p:txBody>
          <a:bodyPr wrap="square" rtlCol="0">
            <a:spAutoFit/>
          </a:bodyPr>
          <a:lstStyle/>
          <a:p>
            <a:pPr lvl="0" algn="ctr"/>
            <a:r>
              <a:rPr lang="en-GB" sz="3600" dirty="0" smtClean="0">
                <a:solidFill>
                  <a:prstClr val="black"/>
                </a:solidFill>
                <a:latin typeface="BubbleGum" panose="00000400000000000000" pitchFamily="2" charset="0"/>
              </a:rPr>
              <a:t>My journey so far</a:t>
            </a:r>
            <a:endParaRPr lang="en-GB" sz="3600" dirty="0">
              <a:solidFill>
                <a:prstClr val="black"/>
              </a:solidFill>
              <a:latin typeface="BubbleGum" panose="00000400000000000000" pitchFamily="2" charset="0"/>
            </a:endParaRPr>
          </a:p>
        </p:txBody>
      </p:sp>
    </p:spTree>
    <p:extLst>
      <p:ext uri="{BB962C8B-B14F-4D97-AF65-F5344CB8AC3E}">
        <p14:creationId xmlns:p14="http://schemas.microsoft.com/office/powerpoint/2010/main" val="2592432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07577"/>
            <a:ext cx="6858000" cy="9448740"/>
          </a:xfrm>
          <a:prstGeom prst="rect">
            <a:avLst/>
          </a:prstGeom>
          <a:noFill/>
        </p:spPr>
        <p:txBody>
          <a:bodyPr wrap="square" rtlCol="0">
            <a:spAutoFit/>
          </a:bodyPr>
          <a:lstStyle/>
          <a:p>
            <a:pPr marL="285750" indent="-285750">
              <a:buFont typeface="Wingdings" panose="05000000000000000000" pitchFamily="2" charset="2"/>
              <a:buChar char="§"/>
            </a:pPr>
            <a:r>
              <a:rPr lang="en-GB" sz="1600" dirty="0" smtClean="0">
                <a:latin typeface="Century Gothic" panose="020B0502020202020204" pitchFamily="34" charset="0"/>
              </a:rPr>
              <a:t>List 4 things you are most excited about when moving to Pershore High School:</a:t>
            </a: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p>
          <a:p>
            <a:pPr marL="285750" indent="-285750">
              <a:buFont typeface="Wingdings" panose="05000000000000000000" pitchFamily="2" charset="2"/>
              <a:buChar char="§"/>
            </a:pPr>
            <a:r>
              <a:rPr lang="en-GB" sz="1600" dirty="0">
                <a:latin typeface="Century Gothic" panose="020B0502020202020204" pitchFamily="34" charset="0"/>
              </a:rPr>
              <a:t>L</a:t>
            </a:r>
            <a:r>
              <a:rPr lang="en-GB" sz="1600" dirty="0" smtClean="0">
                <a:latin typeface="Century Gothic" panose="020B0502020202020204" pitchFamily="34" charset="0"/>
              </a:rPr>
              <a:t>ist 4 things you are a little worried/nervous about: </a:t>
            </a: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a:p>
            <a:pPr marL="285750" indent="-285750">
              <a:buFont typeface="Wingdings" panose="05000000000000000000" pitchFamily="2" charset="2"/>
              <a:buChar char="§"/>
            </a:pPr>
            <a:r>
              <a:rPr lang="en-GB" sz="1600" dirty="0" smtClean="0">
                <a:latin typeface="Century Gothic" panose="020B0502020202020204" pitchFamily="34" charset="0"/>
              </a:rPr>
              <a:t>List 4 things you would like to know about </a:t>
            </a:r>
            <a:r>
              <a:rPr lang="en-GB" sz="1600" dirty="0">
                <a:latin typeface="Century Gothic" panose="020B0502020202020204" pitchFamily="34" charset="0"/>
              </a:rPr>
              <a:t>Pershore </a:t>
            </a:r>
            <a:r>
              <a:rPr lang="en-GB" sz="1600" dirty="0" smtClean="0">
                <a:latin typeface="Century Gothic" panose="020B0502020202020204" pitchFamily="34" charset="0"/>
              </a:rPr>
              <a:t>High School:</a:t>
            </a:r>
            <a:endParaRPr lang="en-GB" sz="1600" dirty="0">
              <a:latin typeface="Century Gothic" panose="020B0502020202020204" pitchFamily="34" charset="0"/>
            </a:endParaRP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endParaRPr lang="en-GB" sz="1600" dirty="0">
              <a:latin typeface="Century Gothic" panose="020B0502020202020204" pitchFamily="34" charset="0"/>
            </a:endParaRPr>
          </a:p>
          <a:p>
            <a:pPr marL="285750" indent="-285750">
              <a:buFont typeface="Wingdings" panose="05000000000000000000" pitchFamily="2" charset="2"/>
              <a:buChar char="§"/>
            </a:pPr>
            <a:r>
              <a:rPr lang="en-GB" sz="1600" dirty="0" smtClean="0">
                <a:latin typeface="Century Gothic" panose="020B0502020202020204" pitchFamily="34" charset="0"/>
              </a:rPr>
              <a:t>List 4 things that will help you when moving to </a:t>
            </a:r>
            <a:r>
              <a:rPr lang="en-GB" sz="1600" dirty="0">
                <a:latin typeface="Century Gothic" panose="020B0502020202020204" pitchFamily="34" charset="0"/>
              </a:rPr>
              <a:t>Pershore </a:t>
            </a:r>
            <a:r>
              <a:rPr lang="en-GB" sz="1600" dirty="0" smtClean="0">
                <a:latin typeface="Century Gothic" panose="020B0502020202020204" pitchFamily="34" charset="0"/>
              </a:rPr>
              <a:t>High School:</a:t>
            </a:r>
            <a:endParaRPr lang="en-GB" sz="1600" dirty="0">
              <a:latin typeface="Century Gothic" panose="020B0502020202020204" pitchFamily="34" charset="0"/>
            </a:endParaRP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endParaRPr lang="en-GB" sz="1600" dirty="0">
              <a:latin typeface="Century Gothic" panose="020B0502020202020204" pitchFamily="34" charset="0"/>
            </a:endParaRPr>
          </a:p>
          <a:p>
            <a:pPr marL="285750" indent="-285750">
              <a:buFont typeface="Wingdings" panose="05000000000000000000" pitchFamily="2" charset="2"/>
              <a:buChar char="§"/>
            </a:pPr>
            <a:r>
              <a:rPr lang="en-GB" sz="1600" dirty="0" smtClean="0">
                <a:latin typeface="Century Gothic" panose="020B0502020202020204" pitchFamily="34" charset="0"/>
              </a:rPr>
              <a:t>List 4 differences between your current school and </a:t>
            </a:r>
            <a:r>
              <a:rPr lang="en-GB" sz="1600" dirty="0">
                <a:latin typeface="Century Gothic" panose="020B0502020202020204" pitchFamily="34" charset="0"/>
              </a:rPr>
              <a:t>Pershore </a:t>
            </a:r>
            <a:r>
              <a:rPr lang="en-GB" sz="1600" dirty="0" smtClean="0">
                <a:latin typeface="Century Gothic" panose="020B0502020202020204" pitchFamily="34" charset="0"/>
              </a:rPr>
              <a:t>High School that you already know about:</a:t>
            </a:r>
            <a:endParaRPr lang="en-GB" sz="1600" dirty="0">
              <a:latin typeface="Century Gothic" panose="020B0502020202020204" pitchFamily="34" charset="0"/>
            </a:endParaRP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smtClean="0">
                <a:latin typeface="Century Gothic" panose="020B0502020202020204" pitchFamily="34" charset="0"/>
              </a:rPr>
              <a:t> </a:t>
            </a:r>
          </a:p>
          <a:p>
            <a:pPr marL="800100" lvl="1" indent="-342900">
              <a:lnSpc>
                <a:spcPct val="150000"/>
              </a:lnSpc>
              <a:buFont typeface="+mj-lt"/>
              <a:buAutoNum type="arabicPeriod"/>
            </a:pPr>
            <a:r>
              <a:rPr lang="en-GB" sz="1600" dirty="0">
                <a:latin typeface="Century Gothic" panose="020B0502020202020204" pitchFamily="34" charset="0"/>
              </a:rPr>
              <a:t> </a:t>
            </a:r>
            <a:endParaRPr lang="en-GB" sz="1600" dirty="0" smtClean="0">
              <a:latin typeface="Century Gothic" panose="020B0502020202020204" pitchFamily="34" charset="0"/>
            </a:endParaRPr>
          </a:p>
        </p:txBody>
      </p:sp>
      <p:sp>
        <p:nvSpPr>
          <p:cNvPr id="4" name="TextBox 3"/>
          <p:cNvSpPr txBox="1"/>
          <p:nvPr/>
        </p:nvSpPr>
        <p:spPr>
          <a:xfrm>
            <a:off x="104775" y="0"/>
            <a:ext cx="6648450" cy="646331"/>
          </a:xfrm>
          <a:prstGeom prst="rect">
            <a:avLst/>
          </a:prstGeom>
          <a:noFill/>
        </p:spPr>
        <p:txBody>
          <a:bodyPr wrap="square" rtlCol="0">
            <a:spAutoFit/>
          </a:bodyPr>
          <a:lstStyle/>
          <a:p>
            <a:pPr lvl="0" algn="ctr"/>
            <a:r>
              <a:rPr lang="en-GB" sz="3600" dirty="0" smtClean="0">
                <a:solidFill>
                  <a:prstClr val="black"/>
                </a:solidFill>
                <a:latin typeface="BubbleGum" panose="00000400000000000000" pitchFamily="2" charset="0"/>
              </a:rPr>
              <a:t>Moving to your new school</a:t>
            </a:r>
            <a:endParaRPr lang="en-GB" sz="3600" dirty="0">
              <a:solidFill>
                <a:prstClr val="black"/>
              </a:solidFill>
              <a:latin typeface="BubbleGum" panose="00000400000000000000" pitchFamily="2" charset="0"/>
            </a:endParaRPr>
          </a:p>
        </p:txBody>
      </p:sp>
    </p:spTree>
    <p:extLst>
      <p:ext uri="{BB962C8B-B14F-4D97-AF65-F5344CB8AC3E}">
        <p14:creationId xmlns:p14="http://schemas.microsoft.com/office/powerpoint/2010/main" val="1474303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0" y="569172"/>
            <a:ext cx="6705600" cy="600164"/>
          </a:xfrm>
          <a:prstGeom prst="rect">
            <a:avLst/>
          </a:prstGeom>
        </p:spPr>
        <p:txBody>
          <a:bodyPr wrap="square">
            <a:spAutoFit/>
          </a:bodyPr>
          <a:lstStyle/>
          <a:p>
            <a:pPr algn="ctr"/>
            <a:r>
              <a:rPr lang="en-GB" sz="1100" dirty="0" smtClean="0">
                <a:latin typeface="Century Gothic" panose="020B0502020202020204" pitchFamily="34" charset="0"/>
              </a:rPr>
              <a:t>When you go to High School, you will learn a huge number of new skills, and improve skills you have practiced in your current </a:t>
            </a:r>
            <a:r>
              <a:rPr lang="en-GB" sz="1100" dirty="0">
                <a:latin typeface="Century Gothic" panose="020B0502020202020204" pitchFamily="34" charset="0"/>
              </a:rPr>
              <a:t>s</a:t>
            </a:r>
            <a:r>
              <a:rPr lang="en-GB" sz="1100" dirty="0" smtClean="0">
                <a:latin typeface="Century Gothic" panose="020B0502020202020204" pitchFamily="34" charset="0"/>
              </a:rPr>
              <a:t>chool. In the goal below, use the list, or your own ideas, to write (using text boxes) 10 new skills or things you’d like to build on during your years at High School. </a:t>
            </a:r>
            <a:endParaRPr lang="en-GB" sz="1100" dirty="0">
              <a:latin typeface="Century Gothic" panose="020B0502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670242856"/>
              </p:ext>
            </p:extLst>
          </p:nvPr>
        </p:nvGraphicFramePr>
        <p:xfrm>
          <a:off x="176211" y="5209672"/>
          <a:ext cx="6505575" cy="4572002"/>
        </p:xfrm>
        <a:graphic>
          <a:graphicData uri="http://schemas.openxmlformats.org/drawingml/2006/table">
            <a:tbl>
              <a:tblPr firstRow="1" bandRow="1">
                <a:tableStyleId>{5C22544A-7EE6-4342-B048-85BDC9FD1C3A}</a:tableStyleId>
              </a:tblPr>
              <a:tblGrid>
                <a:gridCol w="2168525">
                  <a:extLst>
                    <a:ext uri="{9D8B030D-6E8A-4147-A177-3AD203B41FA5}">
                      <a16:colId xmlns:a16="http://schemas.microsoft.com/office/drawing/2014/main" val="20000"/>
                    </a:ext>
                  </a:extLst>
                </a:gridCol>
                <a:gridCol w="2168525">
                  <a:extLst>
                    <a:ext uri="{9D8B030D-6E8A-4147-A177-3AD203B41FA5}">
                      <a16:colId xmlns:a16="http://schemas.microsoft.com/office/drawing/2014/main" val="20001"/>
                    </a:ext>
                  </a:extLst>
                </a:gridCol>
                <a:gridCol w="2168525">
                  <a:extLst>
                    <a:ext uri="{9D8B030D-6E8A-4147-A177-3AD203B41FA5}">
                      <a16:colId xmlns:a16="http://schemas.microsoft.com/office/drawing/2014/main" val="20002"/>
                    </a:ext>
                  </a:extLst>
                </a:gridCol>
              </a:tblGrid>
              <a:tr h="530258">
                <a:tc>
                  <a:txBody>
                    <a:bodyPr/>
                    <a:lstStyle/>
                    <a:p>
                      <a:pPr algn="ctr"/>
                      <a:r>
                        <a:rPr lang="en-GB" sz="1200" b="0" dirty="0" smtClean="0">
                          <a:solidFill>
                            <a:schemeClr val="tx1"/>
                          </a:solidFill>
                          <a:latin typeface="Century Gothic" panose="020B0502020202020204" pitchFamily="34" charset="0"/>
                        </a:rPr>
                        <a:t>Be in a school play or production</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Speak</a:t>
                      </a:r>
                      <a:r>
                        <a:rPr lang="en-GB" sz="1200" b="0" baseline="0" dirty="0" smtClean="0">
                          <a:solidFill>
                            <a:schemeClr val="tx1"/>
                          </a:solidFill>
                          <a:latin typeface="Century Gothic" panose="020B0502020202020204" pitchFamily="34" charset="0"/>
                        </a:rPr>
                        <a:t> another language</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Represent your school in a national competition</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30258">
                <a:tc>
                  <a:txBody>
                    <a:bodyPr/>
                    <a:lstStyle/>
                    <a:p>
                      <a:pPr algn="ctr"/>
                      <a:r>
                        <a:rPr lang="en-GB" sz="1200" b="0" dirty="0" smtClean="0">
                          <a:solidFill>
                            <a:schemeClr val="tx1"/>
                          </a:solidFill>
                          <a:latin typeface="Century Gothic" panose="020B0502020202020204" pitchFamily="34" charset="0"/>
                        </a:rPr>
                        <a:t>Learn</a:t>
                      </a:r>
                      <a:r>
                        <a:rPr lang="en-GB" sz="1200" b="0" baseline="0" dirty="0" smtClean="0">
                          <a:solidFill>
                            <a:schemeClr val="tx1"/>
                          </a:solidFill>
                          <a:latin typeface="Century Gothic" panose="020B0502020202020204" pitchFamily="34" charset="0"/>
                        </a:rPr>
                        <a:t> to play a musical instrument</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Volunteer in the local community</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Travel to another country</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30258">
                <a:tc>
                  <a:txBody>
                    <a:bodyPr/>
                    <a:lstStyle/>
                    <a:p>
                      <a:pPr algn="ctr"/>
                      <a:r>
                        <a:rPr lang="en-GB" sz="1200" b="0" dirty="0" smtClean="0">
                          <a:solidFill>
                            <a:schemeClr val="tx1"/>
                          </a:solidFill>
                          <a:latin typeface="Century Gothic" panose="020B0502020202020204" pitchFamily="34" charset="0"/>
                        </a:rPr>
                        <a:t>Play for a school team</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Learn</a:t>
                      </a:r>
                      <a:r>
                        <a:rPr lang="en-GB" sz="1200" b="0" baseline="0" dirty="0" smtClean="0">
                          <a:solidFill>
                            <a:schemeClr val="tx1"/>
                          </a:solidFill>
                          <a:latin typeface="Century Gothic" panose="020B0502020202020204" pitchFamily="34" charset="0"/>
                        </a:rPr>
                        <a:t> how to survive in the wild</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Take care</a:t>
                      </a:r>
                      <a:r>
                        <a:rPr lang="en-GB" sz="1200" b="0" baseline="0" dirty="0" smtClean="0">
                          <a:solidFill>
                            <a:schemeClr val="tx1"/>
                          </a:solidFill>
                          <a:latin typeface="Century Gothic" panose="020B0502020202020204" pitchFamily="34" charset="0"/>
                        </a:rPr>
                        <a:t> of the school environment</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30258">
                <a:tc>
                  <a:txBody>
                    <a:bodyPr/>
                    <a:lstStyle/>
                    <a:p>
                      <a:pPr algn="ctr"/>
                      <a:r>
                        <a:rPr lang="en-GB" sz="1200" b="0" dirty="0" smtClean="0">
                          <a:solidFill>
                            <a:schemeClr val="tx1"/>
                          </a:solidFill>
                          <a:latin typeface="Century Gothic" panose="020B0502020202020204" pitchFamily="34" charset="0"/>
                        </a:rPr>
                        <a:t>Learn how to manage</a:t>
                      </a:r>
                      <a:r>
                        <a:rPr lang="en-GB" sz="1200" b="0" baseline="0" dirty="0" smtClean="0">
                          <a:solidFill>
                            <a:schemeClr val="tx1"/>
                          </a:solidFill>
                          <a:latin typeface="Century Gothic" panose="020B0502020202020204" pitchFamily="34" charset="0"/>
                        </a:rPr>
                        <a:t> money</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Design</a:t>
                      </a:r>
                      <a:r>
                        <a:rPr lang="en-GB" sz="1200" b="0" baseline="0" dirty="0" smtClean="0">
                          <a:solidFill>
                            <a:schemeClr val="tx1"/>
                          </a:solidFill>
                          <a:latin typeface="Century Gothic" panose="020B0502020202020204" pitchFamily="34" charset="0"/>
                        </a:rPr>
                        <a:t> and make something useful</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Earn House points</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30258">
                <a:tc>
                  <a:txBody>
                    <a:bodyPr/>
                    <a:lstStyle/>
                    <a:p>
                      <a:pPr algn="ctr"/>
                      <a:r>
                        <a:rPr lang="en-GB" sz="1200" b="0" dirty="0" smtClean="0">
                          <a:solidFill>
                            <a:schemeClr val="tx1"/>
                          </a:solidFill>
                          <a:latin typeface="Century Gothic" panose="020B0502020202020204" pitchFamily="34" charset="0"/>
                        </a:rPr>
                        <a:t>Cook</a:t>
                      </a:r>
                      <a:r>
                        <a:rPr lang="en-GB" sz="1200" b="0" baseline="0" dirty="0" smtClean="0">
                          <a:solidFill>
                            <a:schemeClr val="tx1"/>
                          </a:solidFill>
                          <a:latin typeface="Century Gothic" panose="020B0502020202020204" pitchFamily="34" charset="0"/>
                        </a:rPr>
                        <a:t> a new meal from scratch</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Read new books</a:t>
                      </a:r>
                      <a:r>
                        <a:rPr lang="en-GB" sz="1200" b="0" baseline="0" dirty="0" smtClean="0">
                          <a:solidFill>
                            <a:schemeClr val="tx1"/>
                          </a:solidFill>
                          <a:latin typeface="Century Gothic" panose="020B0502020202020204" pitchFamily="34" charset="0"/>
                        </a:rPr>
                        <a:t> </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Take</a:t>
                      </a:r>
                      <a:r>
                        <a:rPr lang="en-GB" sz="1200" b="0" baseline="0" dirty="0" smtClean="0">
                          <a:solidFill>
                            <a:schemeClr val="tx1"/>
                          </a:solidFill>
                          <a:latin typeface="Century Gothic" panose="020B0502020202020204" pitchFamily="34" charset="0"/>
                        </a:rPr>
                        <a:t> part in a school assembly</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30098">
                <a:tc>
                  <a:txBody>
                    <a:bodyPr/>
                    <a:lstStyle/>
                    <a:p>
                      <a:pPr algn="ctr"/>
                      <a:r>
                        <a:rPr lang="en-GB" sz="1200" b="0" dirty="0" smtClean="0">
                          <a:solidFill>
                            <a:schemeClr val="tx1"/>
                          </a:solidFill>
                          <a:latin typeface="Century Gothic" panose="020B0502020202020204" pitchFamily="34" charset="0"/>
                        </a:rPr>
                        <a:t>Create a</a:t>
                      </a:r>
                      <a:r>
                        <a:rPr lang="en-GB" sz="1200" b="0" baseline="0" dirty="0" smtClean="0">
                          <a:solidFill>
                            <a:schemeClr val="tx1"/>
                          </a:solidFill>
                          <a:latin typeface="Century Gothic" panose="020B0502020202020204" pitchFamily="34" charset="0"/>
                        </a:rPr>
                        <a:t> piece of art</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Raise money for charity</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Become</a:t>
                      </a:r>
                      <a:r>
                        <a:rPr lang="en-GB" sz="1200" b="0" baseline="0" dirty="0" smtClean="0">
                          <a:solidFill>
                            <a:schemeClr val="tx1"/>
                          </a:solidFill>
                          <a:latin typeface="Century Gothic" panose="020B0502020202020204" pitchFamily="34" charset="0"/>
                        </a:rPr>
                        <a:t> </a:t>
                      </a:r>
                      <a:r>
                        <a:rPr lang="en-GB" sz="1200" b="0" baseline="0" smtClean="0">
                          <a:solidFill>
                            <a:schemeClr val="tx1"/>
                          </a:solidFill>
                          <a:latin typeface="Century Gothic" panose="020B0502020202020204" pitchFamily="34" charset="0"/>
                        </a:rPr>
                        <a:t>a Representative</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30098">
                <a:tc>
                  <a:txBody>
                    <a:bodyPr/>
                    <a:lstStyle/>
                    <a:p>
                      <a:pPr algn="ctr"/>
                      <a:r>
                        <a:rPr lang="en-GB" sz="1200" b="0" dirty="0" smtClean="0">
                          <a:solidFill>
                            <a:schemeClr val="tx1"/>
                          </a:solidFill>
                          <a:latin typeface="Century Gothic" panose="020B0502020202020204" pitchFamily="34" charset="0"/>
                        </a:rPr>
                        <a:t>Learn how to read a map</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Join</a:t>
                      </a:r>
                      <a:r>
                        <a:rPr lang="en-GB" sz="1200" b="0" baseline="0" dirty="0" smtClean="0">
                          <a:solidFill>
                            <a:schemeClr val="tx1"/>
                          </a:solidFill>
                          <a:latin typeface="Century Gothic" panose="020B0502020202020204" pitchFamily="34" charset="0"/>
                        </a:rPr>
                        <a:t> an after school club</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Learn to dance</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530258">
                <a:tc>
                  <a:txBody>
                    <a:bodyPr/>
                    <a:lstStyle/>
                    <a:p>
                      <a:pPr algn="ctr"/>
                      <a:r>
                        <a:rPr lang="en-GB" sz="1200" b="0" dirty="0" smtClean="0">
                          <a:solidFill>
                            <a:schemeClr val="tx1"/>
                          </a:solidFill>
                          <a:latin typeface="Century Gothic" panose="020B0502020202020204" pitchFamily="34" charset="0"/>
                        </a:rPr>
                        <a:t>Use computers to create your own website</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Learn First Aid</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Sing in the school choir</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530258">
                <a:tc>
                  <a:txBody>
                    <a:bodyPr/>
                    <a:lstStyle/>
                    <a:p>
                      <a:pPr algn="ctr"/>
                      <a:r>
                        <a:rPr lang="en-GB" sz="1200" b="0" dirty="0" smtClean="0">
                          <a:solidFill>
                            <a:schemeClr val="tx1"/>
                          </a:solidFill>
                          <a:latin typeface="Century Gothic" panose="020B0502020202020204" pitchFamily="34" charset="0"/>
                        </a:rPr>
                        <a:t>Make new friends from other schools</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Work as part of a team</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0" dirty="0" smtClean="0">
                          <a:solidFill>
                            <a:schemeClr val="tx1"/>
                          </a:solidFill>
                          <a:latin typeface="Century Gothic" panose="020B0502020202020204" pitchFamily="34" charset="0"/>
                        </a:rPr>
                        <a:t>Try camping </a:t>
                      </a:r>
                      <a:endParaRPr lang="en-GB" sz="1200" b="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86312"/>
            <a:ext cx="6858000" cy="4023360"/>
          </a:xfrm>
          <a:prstGeom prst="rect">
            <a:avLst/>
          </a:prstGeom>
        </p:spPr>
      </p:pic>
      <p:sp>
        <p:nvSpPr>
          <p:cNvPr id="7" name="TextBox 6"/>
          <p:cNvSpPr txBox="1"/>
          <p:nvPr/>
        </p:nvSpPr>
        <p:spPr>
          <a:xfrm>
            <a:off x="104775" y="0"/>
            <a:ext cx="6648450" cy="646331"/>
          </a:xfrm>
          <a:prstGeom prst="rect">
            <a:avLst/>
          </a:prstGeom>
          <a:noFill/>
        </p:spPr>
        <p:txBody>
          <a:bodyPr wrap="square" rtlCol="0">
            <a:spAutoFit/>
          </a:bodyPr>
          <a:lstStyle/>
          <a:p>
            <a:pPr lvl="0" algn="ctr"/>
            <a:r>
              <a:rPr lang="en-GB" sz="3600" dirty="0" smtClean="0">
                <a:solidFill>
                  <a:prstClr val="black"/>
                </a:solidFill>
                <a:latin typeface="BubbleGum" panose="00000400000000000000" pitchFamily="2" charset="0"/>
              </a:rPr>
              <a:t>My goals for high school</a:t>
            </a:r>
            <a:endParaRPr lang="en-GB" sz="3600" dirty="0">
              <a:solidFill>
                <a:prstClr val="black"/>
              </a:solidFill>
              <a:latin typeface="BubbleGum" panose="00000400000000000000" pitchFamily="2" charset="0"/>
            </a:endParaRPr>
          </a:p>
        </p:txBody>
      </p:sp>
    </p:spTree>
    <p:extLst>
      <p:ext uri="{BB962C8B-B14F-4D97-AF65-F5344CB8AC3E}">
        <p14:creationId xmlns:p14="http://schemas.microsoft.com/office/powerpoint/2010/main" val="7708817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1650</TotalTime>
  <Words>430</Words>
  <Application>Microsoft Office PowerPoint</Application>
  <PresentationFormat>A4 Paper (210x297 mm)</PresentationFormat>
  <Paragraphs>85</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BubbleGum</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Eloise Marner</dc:creator>
  <cp:lastModifiedBy>Andrew Nockton</cp:lastModifiedBy>
  <cp:revision>81</cp:revision>
  <dcterms:created xsi:type="dcterms:W3CDTF">2020-04-09T12:00:21Z</dcterms:created>
  <dcterms:modified xsi:type="dcterms:W3CDTF">2021-06-25T14:40:11Z</dcterms:modified>
</cp:coreProperties>
</file>